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8" r:id="rId2"/>
    <p:sldId id="371" r:id="rId3"/>
    <p:sldId id="266" r:id="rId4"/>
    <p:sldId id="267" r:id="rId5"/>
    <p:sldId id="373" r:id="rId6"/>
    <p:sldId id="374" r:id="rId7"/>
    <p:sldId id="375" r:id="rId8"/>
    <p:sldId id="765" r:id="rId9"/>
    <p:sldId id="626" r:id="rId10"/>
    <p:sldId id="627" r:id="rId11"/>
    <p:sldId id="628" r:id="rId12"/>
    <p:sldId id="629" r:id="rId13"/>
    <p:sldId id="630" r:id="rId14"/>
    <p:sldId id="687" r:id="rId15"/>
    <p:sldId id="764" r:id="rId16"/>
    <p:sldId id="612" r:id="rId17"/>
    <p:sldId id="634" r:id="rId18"/>
    <p:sldId id="635" r:id="rId19"/>
    <p:sldId id="638" r:id="rId20"/>
    <p:sldId id="606" r:id="rId21"/>
    <p:sldId id="643" r:id="rId22"/>
    <p:sldId id="688" r:id="rId23"/>
    <p:sldId id="636" r:id="rId24"/>
    <p:sldId id="670" r:id="rId25"/>
    <p:sldId id="682" r:id="rId26"/>
    <p:sldId id="681" r:id="rId27"/>
    <p:sldId id="661" r:id="rId28"/>
    <p:sldId id="662" r:id="rId29"/>
    <p:sldId id="664" r:id="rId30"/>
    <p:sldId id="672" r:id="rId31"/>
    <p:sldId id="665" r:id="rId32"/>
    <p:sldId id="666" r:id="rId33"/>
    <p:sldId id="68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CB0EA30F-9BDB-4217-B3BF-EC048D349150}">
          <p14:sldIdLst>
            <p14:sldId id="258"/>
            <p14:sldId id="371"/>
            <p14:sldId id="266"/>
            <p14:sldId id="267"/>
            <p14:sldId id="373"/>
            <p14:sldId id="374"/>
            <p14:sldId id="375"/>
            <p14:sldId id="765"/>
            <p14:sldId id="626"/>
            <p14:sldId id="627"/>
            <p14:sldId id="628"/>
            <p14:sldId id="629"/>
            <p14:sldId id="630"/>
            <p14:sldId id="687"/>
            <p14:sldId id="764"/>
            <p14:sldId id="612"/>
            <p14:sldId id="634"/>
            <p14:sldId id="635"/>
            <p14:sldId id="638"/>
            <p14:sldId id="606"/>
            <p14:sldId id="643"/>
            <p14:sldId id="688"/>
            <p14:sldId id="636"/>
            <p14:sldId id="670"/>
            <p14:sldId id="682"/>
            <p14:sldId id="681"/>
            <p14:sldId id="661"/>
            <p14:sldId id="662"/>
            <p14:sldId id="664"/>
            <p14:sldId id="672"/>
            <p14:sldId id="665"/>
            <p14:sldId id="666"/>
            <p14:sldId id="680"/>
          </p14:sldIdLst>
        </p14:section>
        <p14:section name="Sezione senza titolo" id="{21E0D50D-F561-4A86-AD90-4C40C75683D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betta Pozzoli" initials="EP" lastIdx="35" clrIdx="0">
    <p:extLst>
      <p:ext uri="{19B8F6BF-5375-455C-9EA6-DF929625EA0E}">
        <p15:presenceInfo xmlns:p15="http://schemas.microsoft.com/office/powerpoint/2012/main" userId="S::elisabetta_pozzoli@regione.lombardia.it::bafde86a-167c-4ef0-9638-8b4fc6fbc8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00"/>
    <a:srgbClr val="8A8A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9725" autoAdjust="0"/>
  </p:normalViewPr>
  <p:slideViewPr>
    <p:cSldViewPr snapToGrid="0" snapToObjects="1"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4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421"/>
    </p:cViewPr>
  </p:sorterViewPr>
  <p:notesViewPr>
    <p:cSldViewPr snapToGrid="0" snapToObjects="1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89029-1B64-41A4-BE86-A2AEA9BC453B}" type="datetimeFigureOut">
              <a:rPr lang="it-IT" smtClean="0"/>
              <a:t>19/07/2022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EAA45-B0C2-494E-9975-F6F0C60FE68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885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EAA45-B0C2-494E-9975-F6F0C60FE68F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377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EAA45-B0C2-494E-9975-F6F0C60FE68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59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EAA45-B0C2-494E-9975-F6F0C60FE68F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273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EAA45-B0C2-494E-9975-F6F0C60FE68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57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1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7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4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2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9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76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1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7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4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589237"/>
            <a:ext cx="9158766" cy="128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336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381000" cy="6489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777766" y="0"/>
            <a:ext cx="3810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2B2E500-B22A-41D7-97D6-B519608F1253}"/>
              </a:ext>
            </a:extLst>
          </p:cNvPr>
          <p:cNvSpPr txBox="1">
            <a:spLocks/>
          </p:cNvSpPr>
          <p:nvPr/>
        </p:nvSpPr>
        <p:spPr>
          <a:xfrm>
            <a:off x="457200" y="724929"/>
            <a:ext cx="8229600" cy="14700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008000"/>
                </a:solidFill>
                <a:cs typeface="Arial" panose="020B0604020202020204" pitchFamily="34" charset="0"/>
              </a:rPr>
              <a:t>I Servizi Sanitari negli Istituti Penitenziari in  Lombardia</a:t>
            </a:r>
          </a:p>
          <a:p>
            <a:r>
              <a:rPr 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La Tutela della Salute Mentale</a:t>
            </a:r>
          </a:p>
          <a:p>
            <a:r>
              <a:rPr 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e la Prevenzione e Cura delle Dipendenze </a:t>
            </a:r>
          </a:p>
          <a:p>
            <a:endParaRPr lang="it-IT" sz="2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br>
              <a:rPr lang="it-IT" b="1" i="1" dirty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9458E4A-24DC-4F26-8D83-3B84B25D1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121535"/>
          </a:xfrm>
        </p:spPr>
        <p:txBody>
          <a:bodyPr/>
          <a:lstStyle/>
          <a:p>
            <a:pPr marL="0" indent="0"/>
            <a:br>
              <a:rPr lang="it-IT" sz="2800" b="1" dirty="0"/>
            </a:br>
            <a:r>
              <a:rPr lang="it-IT" sz="2800" b="1" dirty="0"/>
              <a:t>Dott.ssa Paola Sacchi</a:t>
            </a:r>
            <a:br>
              <a:rPr lang="it-IT" sz="2800" dirty="0"/>
            </a:br>
            <a:r>
              <a:rPr lang="it-IT" sz="2800" dirty="0"/>
              <a:t>Dirigente della Struttura Salute Mentale, Dipendenze, Disabilità e Sanità Penitenziaria</a:t>
            </a:r>
            <a:br>
              <a:rPr lang="it-IT" sz="2800" dirty="0"/>
            </a:br>
            <a:r>
              <a:rPr lang="it-IT" sz="2800" dirty="0"/>
              <a:t>DG Welfare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301B3E5-B935-48DF-85BE-9169D45E5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58640"/>
            <a:ext cx="8229600" cy="1584960"/>
          </a:xfrm>
        </p:spPr>
        <p:txBody>
          <a:bodyPr/>
          <a:lstStyle/>
          <a:p>
            <a:endParaRPr lang="it-IT" sz="1800" dirty="0">
              <a:solidFill>
                <a:schemeClr val="tx1"/>
              </a:solidFill>
            </a:endParaRPr>
          </a:p>
          <a:p>
            <a:r>
              <a:rPr lang="it-IT" sz="1800" dirty="0">
                <a:solidFill>
                  <a:schemeClr val="tx1"/>
                </a:solidFill>
              </a:rPr>
              <a:t>Commissione Welfare e Salute del Comune di Milano</a:t>
            </a:r>
          </a:p>
          <a:p>
            <a:r>
              <a:rPr lang="it-IT" sz="1800" dirty="0">
                <a:solidFill>
                  <a:schemeClr val="tx1"/>
                </a:solidFill>
              </a:rPr>
              <a:t>Sottocommissione Carcere, Pene, Restrizioni e Giustizia di Territorio</a:t>
            </a:r>
          </a:p>
          <a:p>
            <a:r>
              <a:rPr lang="it-IT" sz="1800" dirty="0">
                <a:solidFill>
                  <a:schemeClr val="tx1"/>
                </a:solidFill>
              </a:rPr>
              <a:t>19 luglio 2022</a:t>
            </a:r>
          </a:p>
          <a:p>
            <a:pPr marL="0" indent="0" algn="ctr">
              <a:buNone/>
            </a:pP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62081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310D93-4DDC-4E58-828D-113E865C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7072"/>
            <a:ext cx="8229600" cy="1223128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Classificazione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937E92-D6C3-4B95-A0A0-2B16FC8A3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sz="1600" b="1" u="sng" dirty="0"/>
          </a:p>
          <a:p>
            <a:pPr marL="0" indent="0">
              <a:buNone/>
            </a:pPr>
            <a:r>
              <a:rPr lang="it-IT" sz="1600" b="1" dirty="0"/>
              <a:t>Servizio Medico Multiprofessionale Integrato (SMMI</a:t>
            </a:r>
            <a:r>
              <a:rPr lang="it-IT" sz="1600" b="1" u="sng" dirty="0"/>
              <a:t>) </a:t>
            </a:r>
            <a:endParaRPr lang="it-IT" sz="1600" dirty="0"/>
          </a:p>
          <a:p>
            <a:pPr marL="0" indent="0" algn="just">
              <a:buNone/>
            </a:pPr>
            <a:r>
              <a:rPr lang="it-IT" sz="1600" dirty="0"/>
              <a:t>Questa tipologia di servizio si differenzia dalla SMB per la </a:t>
            </a:r>
            <a:r>
              <a:rPr lang="it-IT" sz="1600" b="1" dirty="0">
                <a:solidFill>
                  <a:srgbClr val="008000"/>
                </a:solidFill>
              </a:rPr>
              <a:t>presenza del personale</a:t>
            </a:r>
            <a:r>
              <a:rPr lang="it-IT" sz="1600" dirty="0">
                <a:solidFill>
                  <a:srgbClr val="008000"/>
                </a:solidFill>
              </a:rPr>
              <a:t> </a:t>
            </a:r>
            <a:r>
              <a:rPr lang="it-IT" sz="1600" b="1" dirty="0">
                <a:solidFill>
                  <a:srgbClr val="008000"/>
                </a:solidFill>
              </a:rPr>
              <a:t>sanitario medico e infermieristico sulle 24 ore</a:t>
            </a:r>
            <a:r>
              <a:rPr lang="it-IT" sz="1600" b="1" dirty="0"/>
              <a:t>,</a:t>
            </a:r>
            <a:r>
              <a:rPr lang="it-IT" sz="1600" dirty="0"/>
              <a:t> secondo le specifiche esigenze degli Istituti.</a:t>
            </a:r>
          </a:p>
          <a:p>
            <a:pPr marL="0" indent="0" algn="just">
              <a:buNone/>
            </a:pPr>
            <a:r>
              <a:rPr lang="it-IT" sz="1600" dirty="0"/>
              <a:t>Oltre a quanto previsto nel Servizio Medico di Base sono garantite ordinariamente le prestazioni specialistiche (psichiatria, malattie infettive, cardiologia, odontoiatria) e  tutte quelle necessarie per la cura e la terapia delle altre forme morbose presenti nella struttura. Secondo questa organizzazione, il Servizio è in grado di fornire il </a:t>
            </a:r>
            <a:r>
              <a:rPr lang="it-IT" sz="1600" b="1" dirty="0">
                <a:solidFill>
                  <a:srgbClr val="008000"/>
                </a:solidFill>
              </a:rPr>
              <a:t>monitoraggio di</a:t>
            </a:r>
            <a:r>
              <a:rPr lang="it-IT" sz="1600" dirty="0">
                <a:solidFill>
                  <a:srgbClr val="008000"/>
                </a:solidFill>
              </a:rPr>
              <a:t> </a:t>
            </a:r>
            <a:r>
              <a:rPr lang="it-IT" sz="1600" b="1" dirty="0">
                <a:solidFill>
                  <a:srgbClr val="008000"/>
                </a:solidFill>
              </a:rPr>
              <a:t>patologie di maggiore complessità assistenziale o di comorbilità</a:t>
            </a:r>
            <a:r>
              <a:rPr lang="it-IT" sz="1600" dirty="0">
                <a:solidFill>
                  <a:srgbClr val="008000"/>
                </a:solidFill>
              </a:rPr>
              <a:t>, </a:t>
            </a:r>
            <a:r>
              <a:rPr lang="it-IT" sz="1600" b="1" dirty="0">
                <a:solidFill>
                  <a:srgbClr val="008000"/>
                </a:solidFill>
              </a:rPr>
              <a:t>l’osservazione e il trattamento  post-acuzie</a:t>
            </a:r>
            <a:r>
              <a:rPr lang="it-IT" sz="1600" dirty="0">
                <a:solidFill>
                  <a:srgbClr val="008000"/>
                </a:solidFill>
              </a:rPr>
              <a:t> </a:t>
            </a:r>
            <a:r>
              <a:rPr lang="it-IT" sz="1600" dirty="0"/>
              <a:t>quando non particolarmente intenso.</a:t>
            </a:r>
          </a:p>
          <a:p>
            <a:pPr marL="0" indent="0" algn="just">
              <a:buNone/>
            </a:pPr>
            <a:r>
              <a:rPr lang="it-IT" sz="1600" dirty="0"/>
              <a:t>Continuano ad essere garantiti l’attività di promozione della salute, degli screening e dell’attività fisica idonea per la prevenzione delle patologie croniche.  </a:t>
            </a:r>
          </a:p>
          <a:p>
            <a:pPr algn="just"/>
            <a:r>
              <a:rPr lang="it-IT" sz="1600" dirty="0"/>
              <a:t>Dispongono della tipologia di Servizi  SMMI i seguenti Istituti : </a:t>
            </a:r>
            <a:r>
              <a:rPr lang="it-IT" sz="1600" b="1" dirty="0">
                <a:solidFill>
                  <a:srgbClr val="008000"/>
                </a:solidFill>
              </a:rPr>
              <a:t>C.C. Bergamo, C.C. Brescia,  C.R. Bollate, C.C. Cremona, C.R. Vigevano, C.C. Como, C.C. Voghera.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713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64408-6056-4AE9-BDBC-D9ACBF63B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052"/>
            <a:ext cx="8229600" cy="1007407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Classificazione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4ED86C-850A-485D-A525-C90E8334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11" y="1357459"/>
            <a:ext cx="8229600" cy="4515440"/>
          </a:xfrm>
        </p:spPr>
        <p:txBody>
          <a:bodyPr/>
          <a:lstStyle/>
          <a:p>
            <a:pPr marL="0" indent="0">
              <a:buNone/>
            </a:pPr>
            <a:r>
              <a:rPr lang="it-IT" sz="1400" b="1" dirty="0"/>
              <a:t>Servizio Medico Multi-professionale integrato con sezione specializzata (SMMPI) </a:t>
            </a:r>
            <a:endParaRPr lang="it-IT" sz="1400" dirty="0"/>
          </a:p>
          <a:p>
            <a:pPr marL="0" indent="0" algn="just">
              <a:buNone/>
            </a:pPr>
            <a:r>
              <a:rPr lang="it-IT" sz="1400" dirty="0"/>
              <a:t>Il servizio SMMPI aggiunge alle caratteristiche del Servizio Medico Multiprofessionale Integrato la presenza di una </a:t>
            </a:r>
            <a:r>
              <a:rPr lang="it-IT" sz="1400" b="1" dirty="0">
                <a:solidFill>
                  <a:srgbClr val="008000"/>
                </a:solidFill>
              </a:rPr>
              <a:t>sezione detentiva sanitaria specializzata</a:t>
            </a:r>
            <a:r>
              <a:rPr lang="it-IT" sz="1400" dirty="0"/>
              <a:t>, dedicata a fornire assistenza sanitaria </a:t>
            </a:r>
            <a:r>
              <a:rPr lang="it-IT" sz="1400" b="1" dirty="0">
                <a:solidFill>
                  <a:srgbClr val="008000"/>
                </a:solidFill>
              </a:rPr>
              <a:t>a detenuti affetti da specifici stati patologici</a:t>
            </a:r>
            <a:r>
              <a:rPr lang="it-IT" sz="1400" dirty="0">
                <a:solidFill>
                  <a:srgbClr val="008000"/>
                </a:solidFill>
              </a:rPr>
              <a:t>.  </a:t>
            </a:r>
          </a:p>
          <a:p>
            <a:pPr marL="0" indent="0" algn="just">
              <a:buNone/>
            </a:pPr>
            <a:r>
              <a:rPr lang="it-IT" sz="1400" b="1" dirty="0">
                <a:solidFill>
                  <a:srgbClr val="008000"/>
                </a:solidFill>
              </a:rPr>
              <a:t>Il personale sanitario è presente sulle 24 ore</a:t>
            </a:r>
            <a:r>
              <a:rPr lang="it-IT" sz="1400" dirty="0">
                <a:solidFill>
                  <a:srgbClr val="008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it-IT" sz="1400" dirty="0"/>
              <a:t>Questi Servizi possono essere dotati anche di diagnostica ecografica e di personale per l’erogazione di trattamenti specialistici di medicina fisica e riabilitazione per l’erogazione di trattamenti post-acuzie. </a:t>
            </a:r>
          </a:p>
          <a:p>
            <a:pPr marL="0" indent="0" algn="just">
              <a:buNone/>
            </a:pPr>
            <a:r>
              <a:rPr lang="it-IT" sz="1400" u="sng" dirty="0"/>
              <a:t>Le strutture con sezioni sanitarie specializzate sul territorio regionale sono:  </a:t>
            </a:r>
            <a:endParaRPr lang="it-IT" sz="1400" dirty="0"/>
          </a:p>
          <a:p>
            <a:pPr lvl="0" algn="just"/>
            <a:r>
              <a:rPr lang="it-IT" sz="1400" dirty="0"/>
              <a:t>la </a:t>
            </a:r>
            <a:r>
              <a:rPr lang="it-IT" sz="1400" b="1" dirty="0">
                <a:solidFill>
                  <a:srgbClr val="008000"/>
                </a:solidFill>
              </a:rPr>
              <a:t>Casa di Reclusione di Milano-Opera</a:t>
            </a:r>
            <a:r>
              <a:rPr lang="it-IT" sz="1400" dirty="0">
                <a:solidFill>
                  <a:srgbClr val="008000"/>
                </a:solidFill>
              </a:rPr>
              <a:t> </a:t>
            </a:r>
            <a:r>
              <a:rPr lang="it-IT" sz="1400" dirty="0"/>
              <a:t>per la presenza di una sezione per detenuti con </a:t>
            </a:r>
            <a:r>
              <a:rPr lang="it-IT" sz="1400" b="1" dirty="0">
                <a:solidFill>
                  <a:srgbClr val="008000"/>
                </a:solidFill>
              </a:rPr>
              <a:t>malattie infettive </a:t>
            </a:r>
            <a:r>
              <a:rPr lang="it-IT" sz="1400" dirty="0"/>
              <a:t>(n. 14 posti) . </a:t>
            </a:r>
          </a:p>
          <a:p>
            <a:pPr lvl="0" algn="just"/>
            <a:r>
              <a:rPr lang="it-IT" sz="1400" dirty="0"/>
              <a:t>la </a:t>
            </a:r>
            <a:r>
              <a:rPr lang="it-IT" sz="1400" b="1" dirty="0">
                <a:solidFill>
                  <a:srgbClr val="008000"/>
                </a:solidFill>
              </a:rPr>
              <a:t>Casa Circondariale di Monza </a:t>
            </a:r>
            <a:r>
              <a:rPr lang="it-IT" sz="1400" dirty="0"/>
              <a:t>per la presenza di una sezione dedicata all’</a:t>
            </a:r>
            <a:r>
              <a:rPr lang="it-IT" sz="1400" b="1" dirty="0">
                <a:solidFill>
                  <a:srgbClr val="008000"/>
                </a:solidFill>
              </a:rPr>
              <a:t>Osservazione Psichiatrica </a:t>
            </a:r>
            <a:r>
              <a:rPr lang="it-IT" sz="1400" dirty="0"/>
              <a:t>(n. 5 posti);</a:t>
            </a:r>
          </a:p>
          <a:p>
            <a:pPr lvl="0" algn="just"/>
            <a:r>
              <a:rPr lang="it-IT" sz="1400" dirty="0"/>
              <a:t>la </a:t>
            </a:r>
            <a:r>
              <a:rPr lang="it-IT" sz="1400" b="1" dirty="0">
                <a:solidFill>
                  <a:srgbClr val="008000"/>
                </a:solidFill>
              </a:rPr>
              <a:t>Casa Circondariale di Pavia </a:t>
            </a:r>
            <a:r>
              <a:rPr lang="it-IT" sz="1400" dirty="0"/>
              <a:t>per la presenza della</a:t>
            </a:r>
            <a:r>
              <a:rPr lang="it-IT" sz="1400" b="1" dirty="0"/>
              <a:t>  </a:t>
            </a:r>
            <a:r>
              <a:rPr lang="it-IT" sz="1400" b="1" dirty="0">
                <a:solidFill>
                  <a:srgbClr val="008000"/>
                </a:solidFill>
              </a:rPr>
              <a:t>Articolazione per la Tutela della Salute Mentale  </a:t>
            </a:r>
            <a:r>
              <a:rPr lang="it-IT" sz="1400" dirty="0"/>
              <a:t>e finalizzata all’accoglienza dei soggetti in art. 148 c.p.p. e 111 dpr 230/2000 (nr.10 posti)  nonché dei soggetti sub-acuti psichiatrici (nr 14 posti);</a:t>
            </a:r>
          </a:p>
          <a:p>
            <a:pPr lvl="0" algn="just"/>
            <a:r>
              <a:rPr lang="it-IT" sz="1400" dirty="0"/>
              <a:t>la </a:t>
            </a:r>
            <a:r>
              <a:rPr lang="it-IT" sz="1400" b="1" dirty="0">
                <a:solidFill>
                  <a:srgbClr val="008000"/>
                </a:solidFill>
              </a:rPr>
              <a:t>Casa Circondariale di Busto Arsizio </a:t>
            </a:r>
            <a:r>
              <a:rPr lang="it-IT" sz="1400" dirty="0"/>
              <a:t>per la presenza della sezione per </a:t>
            </a:r>
            <a:r>
              <a:rPr lang="it-IT" sz="1400" b="1" dirty="0">
                <a:solidFill>
                  <a:srgbClr val="008000"/>
                </a:solidFill>
              </a:rPr>
              <a:t>trattamenti </a:t>
            </a:r>
            <a:r>
              <a:rPr lang="it-IT" sz="1400" b="1" dirty="0" err="1">
                <a:solidFill>
                  <a:srgbClr val="008000"/>
                </a:solidFill>
              </a:rPr>
              <a:t>fisiokinesiterapici</a:t>
            </a:r>
            <a:r>
              <a:rPr lang="it-IT" sz="1400" b="1" dirty="0">
                <a:solidFill>
                  <a:srgbClr val="008000"/>
                </a:solidFill>
              </a:rPr>
              <a:t> </a:t>
            </a:r>
            <a:r>
              <a:rPr lang="it-IT" sz="1400" dirty="0"/>
              <a:t>(nr 13 posti) </a:t>
            </a:r>
          </a:p>
          <a:p>
            <a:pPr lvl="0" algn="just"/>
            <a:r>
              <a:rPr lang="it-IT" sz="1400" dirty="0"/>
              <a:t>la </a:t>
            </a:r>
            <a:r>
              <a:rPr lang="it-IT" sz="1400" b="1" dirty="0">
                <a:solidFill>
                  <a:srgbClr val="008000"/>
                </a:solidFill>
              </a:rPr>
              <a:t>Casa Circondariale di Milano- San Vittore  </a:t>
            </a:r>
            <a:r>
              <a:rPr lang="it-IT" sz="1400" dirty="0"/>
              <a:t>per la presenza della </a:t>
            </a:r>
            <a:r>
              <a:rPr lang="it-IT" sz="1400" b="1" dirty="0">
                <a:solidFill>
                  <a:srgbClr val="008000"/>
                </a:solidFill>
              </a:rPr>
              <a:t>sezione Nave   </a:t>
            </a:r>
            <a:r>
              <a:rPr lang="it-IT" sz="1400" dirty="0"/>
              <a:t>classificato come  </a:t>
            </a:r>
            <a:r>
              <a:rPr lang="it-IT" sz="1400" b="1" dirty="0">
                <a:solidFill>
                  <a:srgbClr val="008000"/>
                </a:solidFill>
              </a:rPr>
              <a:t>Sezione Attenuata per il Trattamento dei Tossicodipendenti </a:t>
            </a:r>
            <a:r>
              <a:rPr lang="it-IT" sz="1400" dirty="0"/>
              <a:t>(n. 38 posti).</a:t>
            </a:r>
          </a:p>
          <a:p>
            <a:pPr marL="0" indent="0">
              <a:buNone/>
            </a:pPr>
            <a:r>
              <a:rPr lang="it-IT" sz="1400" dirty="0"/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579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4CB35-7E1F-49C3-88CA-42563F8A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Classificazione  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5E9F99-EBFE-478B-8EA8-CDD7A3875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sz="1600" b="1" u="sng" dirty="0"/>
          </a:p>
          <a:p>
            <a:pPr marL="0" indent="0">
              <a:buNone/>
            </a:pPr>
            <a:r>
              <a:rPr lang="it-IT" sz="2000" b="1" dirty="0"/>
              <a:t>Servizio Medico Multiprofessionale Integrato con Sezioni dedicate e specializzate di Assistenza Intensiva – (S.A.I). </a:t>
            </a: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 algn="just">
              <a:buNone/>
            </a:pPr>
            <a:r>
              <a:rPr lang="it-IT" sz="2000" dirty="0"/>
              <a:t>Le </a:t>
            </a:r>
            <a:r>
              <a:rPr lang="it-IT" sz="2000" b="1" dirty="0">
                <a:solidFill>
                  <a:srgbClr val="008000"/>
                </a:solidFill>
              </a:rPr>
              <a:t>Sezioni ad Assistenza Intensiva (SAI)</a:t>
            </a:r>
            <a:r>
              <a:rPr lang="it-IT" sz="2000" dirty="0">
                <a:solidFill>
                  <a:srgbClr val="008000"/>
                </a:solidFill>
              </a:rPr>
              <a:t> </a:t>
            </a:r>
            <a:r>
              <a:rPr lang="it-IT" sz="2000" dirty="0"/>
              <a:t>- Strutture </a:t>
            </a:r>
            <a:r>
              <a:rPr lang="it-IT" sz="2000" dirty="0" err="1"/>
              <a:t>Intrapenitenziarie</a:t>
            </a:r>
            <a:r>
              <a:rPr lang="it-IT" sz="2000" dirty="0"/>
              <a:t> Extra Ospedaliere sono dedicate a  </a:t>
            </a:r>
            <a:r>
              <a:rPr lang="it-IT" sz="2000" b="1" dirty="0">
                <a:solidFill>
                  <a:srgbClr val="008000"/>
                </a:solidFill>
              </a:rPr>
              <a:t>detenuti non autosufficienti o affetti da patologie croniche </a:t>
            </a:r>
            <a:r>
              <a:rPr lang="it-IT" sz="2000" dirty="0"/>
              <a:t>non assistibili in un Istituto Penitenziario ordinario.</a:t>
            </a:r>
          </a:p>
          <a:p>
            <a:pPr marL="0" indent="0" algn="just">
              <a:buNone/>
            </a:pPr>
            <a:r>
              <a:rPr lang="it-IT" sz="2000" dirty="0"/>
              <a:t>Garantiscono assistenza medica,  infermieristica, diurna e notturna, e assistenza specialistica di particolare rilievo.</a:t>
            </a:r>
          </a:p>
          <a:p>
            <a:pPr marL="0" indent="0" algn="just">
              <a:buNone/>
            </a:pPr>
            <a:r>
              <a:rPr lang="it-IT" sz="2000" dirty="0"/>
              <a:t>Le SAI sono ubicate all’interno degli </a:t>
            </a:r>
            <a:r>
              <a:rPr lang="it-IT" sz="2000" b="1" dirty="0">
                <a:solidFill>
                  <a:srgbClr val="008000"/>
                </a:solidFill>
              </a:rPr>
              <a:t>Istituti di Milano, San Vittore e Opera</a:t>
            </a:r>
            <a:r>
              <a:rPr lang="it-IT" sz="2000" dirty="0"/>
              <a:t>.  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32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427FE-003D-4B21-9ABF-8DCA5DF2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1215B8-4FB1-4028-8B45-3B7A69B12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800" b="1" dirty="0"/>
              <a:t>Strutture Ospedaliere Hub/</a:t>
            </a:r>
            <a:r>
              <a:rPr lang="it-IT" sz="1800" b="1" dirty="0" err="1"/>
              <a:t>Spoke</a:t>
            </a:r>
            <a:r>
              <a:rPr lang="it-IT" sz="1800" b="1" dirty="0"/>
              <a:t> con stanze dedicate e  Reparto Ospedaliero di Medicina Protetta </a:t>
            </a: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 algn="just">
              <a:buNone/>
            </a:pPr>
            <a:r>
              <a:rPr lang="it-IT" sz="1800" dirty="0"/>
              <a:t>Presso </a:t>
            </a:r>
            <a:r>
              <a:rPr lang="it-IT" sz="1800" dirty="0">
                <a:solidFill>
                  <a:srgbClr val="008000"/>
                </a:solidFill>
              </a:rPr>
              <a:t>l’</a:t>
            </a:r>
            <a:r>
              <a:rPr lang="it-IT" sz="1800" b="1" dirty="0">
                <a:solidFill>
                  <a:srgbClr val="008000"/>
                </a:solidFill>
              </a:rPr>
              <a:t>Ospedale San Paolo di Milano </a:t>
            </a:r>
            <a:r>
              <a:rPr lang="it-IT" sz="1800" dirty="0"/>
              <a:t>è istituto il  </a:t>
            </a:r>
            <a:r>
              <a:rPr lang="it-IT" sz="1800" b="1" dirty="0">
                <a:solidFill>
                  <a:srgbClr val="008000"/>
                </a:solidFill>
              </a:rPr>
              <a:t>Reparto di Medicina Protetta </a:t>
            </a:r>
            <a:r>
              <a:rPr lang="it-IT" sz="1800" dirty="0"/>
              <a:t>destinato al </a:t>
            </a:r>
            <a:r>
              <a:rPr lang="it-IT" sz="1800" b="1" dirty="0">
                <a:solidFill>
                  <a:srgbClr val="008000"/>
                </a:solidFill>
              </a:rPr>
              <a:t>ricovero programmato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/>
              <a:t>dei detenuti ristretti negli Istituti Penitenziari della Lombardia . </a:t>
            </a:r>
          </a:p>
          <a:p>
            <a:pPr marL="0" indent="0" algn="just">
              <a:buNone/>
            </a:pPr>
            <a:r>
              <a:rPr lang="it-IT" sz="1800" dirty="0"/>
              <a:t>Il Reparto dispone di n.22 posti letto di cui n. 19 destinati ai ricoveri ordinari, n.1 ai ricoveri in Day Hospital e n.2 ai ricoveri di soggetti sottoposti al regime di cui all’art. 41 bis L.354/1975. </a:t>
            </a:r>
          </a:p>
          <a:p>
            <a:pPr marL="0" indent="0" algn="just">
              <a:buNone/>
            </a:pPr>
            <a:r>
              <a:rPr lang="it-IT" sz="1800" dirty="0"/>
              <a:t>A questo si aggiungono i  </a:t>
            </a:r>
            <a:r>
              <a:rPr lang="it-IT" sz="1800" b="1" dirty="0">
                <a:solidFill>
                  <a:srgbClr val="008000"/>
                </a:solidFill>
              </a:rPr>
              <a:t>Reparti Detentivi Ospedalieri </a:t>
            </a:r>
            <a:r>
              <a:rPr lang="it-IT" sz="1800" dirty="0"/>
              <a:t>destinati a ricovero o degenze prolungate delle persone detenute</a:t>
            </a:r>
            <a:r>
              <a:rPr lang="it-IT" sz="1800" u="sng" dirty="0"/>
              <a:t>.</a:t>
            </a:r>
            <a:endParaRPr lang="it-IT" sz="18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108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97BACA-286A-4B4A-8B83-93BFBD593F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979" y="406400"/>
            <a:ext cx="8322042" cy="5448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70F68A3-D634-4386-B71F-20CD8FDAD0CE}"/>
              </a:ext>
            </a:extLst>
          </p:cNvPr>
          <p:cNvSpPr/>
          <p:nvPr/>
        </p:nvSpPr>
        <p:spPr>
          <a:xfrm>
            <a:off x="722484" y="2689477"/>
            <a:ext cx="5317066" cy="1806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91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07" y="2270668"/>
            <a:ext cx="1829964" cy="160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5" y="3982947"/>
            <a:ext cx="1860132" cy="17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17" y="3982946"/>
            <a:ext cx="180715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54" y="364981"/>
            <a:ext cx="41751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5" y="2247478"/>
            <a:ext cx="1775208" cy="15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592711" y="620717"/>
            <a:ext cx="2011541" cy="1320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b="1" dirty="0">
                <a:solidFill>
                  <a:prstClr val="black"/>
                </a:solidFill>
              </a:rPr>
              <a:t>San Paolo Hospital</a:t>
            </a:r>
            <a:r>
              <a:rPr lang="it-IT" altLang="it-IT" sz="1600" dirty="0">
                <a:solidFill>
                  <a:prstClr val="black"/>
                </a:solidFill>
              </a:rPr>
              <a:t>. </a:t>
            </a:r>
            <a:r>
              <a:rPr lang="it-IT" altLang="it-IT" sz="1600" dirty="0" err="1">
                <a:solidFill>
                  <a:prstClr val="black"/>
                </a:solidFill>
              </a:rPr>
              <a:t>one</a:t>
            </a:r>
            <a:r>
              <a:rPr lang="it-IT" altLang="it-IT" sz="1600" dirty="0">
                <a:solidFill>
                  <a:prstClr val="black"/>
                </a:solidFill>
              </a:rPr>
              <a:t> of the </a:t>
            </a:r>
            <a:r>
              <a:rPr lang="it-IT" altLang="it-IT" sz="1600" dirty="0" err="1">
                <a:solidFill>
                  <a:prstClr val="black"/>
                </a:solidFill>
              </a:rPr>
              <a:t>six</a:t>
            </a:r>
            <a:r>
              <a:rPr lang="it-IT" altLang="it-IT" sz="1600" dirty="0">
                <a:solidFill>
                  <a:prstClr val="black"/>
                </a:solidFill>
              </a:rPr>
              <a:t> </a:t>
            </a:r>
            <a:r>
              <a:rPr lang="it-IT" altLang="it-IT" sz="1600" dirty="0" err="1">
                <a:solidFill>
                  <a:prstClr val="black"/>
                </a:solidFill>
              </a:rPr>
              <a:t>University</a:t>
            </a:r>
            <a:r>
              <a:rPr lang="it-IT" altLang="it-IT" sz="1600" dirty="0">
                <a:solidFill>
                  <a:prstClr val="black"/>
                </a:solidFill>
              </a:rPr>
              <a:t> Hospital in Milano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86102" y="2270668"/>
            <a:ext cx="1584326" cy="153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b="1" dirty="0">
                <a:solidFill>
                  <a:prstClr val="black"/>
                </a:solidFill>
              </a:rPr>
              <a:t>Opera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prison</a:t>
            </a:r>
            <a:r>
              <a:rPr lang="it-IT" dirty="0">
                <a:solidFill>
                  <a:prstClr val="black"/>
                </a:solidFill>
              </a:rPr>
              <a:t> for long </a:t>
            </a:r>
            <a:r>
              <a:rPr lang="it-IT" dirty="0" err="1">
                <a:solidFill>
                  <a:prstClr val="black"/>
                </a:solidFill>
              </a:rPr>
              <a:t>sentenced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people</a:t>
            </a:r>
            <a:r>
              <a:rPr lang="it-IT" dirty="0">
                <a:solidFill>
                  <a:prstClr val="black"/>
                </a:solidFill>
              </a:rPr>
              <a:t> (1300/</a:t>
            </a:r>
            <a:r>
              <a:rPr lang="it-IT" dirty="0" err="1">
                <a:solidFill>
                  <a:prstClr val="black"/>
                </a:solidFill>
              </a:rPr>
              <a:t>daily</a:t>
            </a:r>
            <a:r>
              <a:rPr lang="it-IT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796794" y="2210034"/>
            <a:ext cx="1637504" cy="16068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1600" b="1" dirty="0">
                <a:solidFill>
                  <a:prstClr val="black"/>
                </a:solidFill>
              </a:rPr>
              <a:t>Beccaria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juvenile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prison</a:t>
            </a:r>
            <a:r>
              <a:rPr lang="it-IT" sz="1600" dirty="0">
                <a:solidFill>
                  <a:prstClr val="black"/>
                </a:solidFill>
              </a:rPr>
              <a:t> (60  </a:t>
            </a:r>
            <a:r>
              <a:rPr lang="it-IT" sz="1600" dirty="0" err="1">
                <a:solidFill>
                  <a:prstClr val="black"/>
                </a:solidFill>
              </a:rPr>
              <a:t>males</a:t>
            </a:r>
            <a:r>
              <a:rPr lang="it-IT" sz="1600" dirty="0">
                <a:solidFill>
                  <a:prstClr val="black"/>
                </a:solidFill>
              </a:rPr>
              <a:t> 14 up to 26 </a:t>
            </a:r>
            <a:r>
              <a:rPr lang="it-IT" sz="1600" dirty="0" err="1">
                <a:solidFill>
                  <a:prstClr val="black"/>
                </a:solidFill>
              </a:rPr>
              <a:t>years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old</a:t>
            </a:r>
            <a:r>
              <a:rPr lang="it-IT" sz="1600">
                <a:solidFill>
                  <a:prstClr val="black"/>
                </a:solidFill>
              </a:rPr>
              <a:t>)</a:t>
            </a:r>
            <a:r>
              <a:rPr lang="it-IT" sz="1600">
                <a:solidFill>
                  <a:prstClr val="white"/>
                </a:solidFill>
              </a:rPr>
              <a:t>))</a:t>
            </a:r>
            <a:r>
              <a:rPr lang="it-IT" sz="1600" dirty="0">
                <a:solidFill>
                  <a:prstClr val="white"/>
                </a:solidFill>
              </a:rPr>
              <a:t>9)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86102" y="4057118"/>
            <a:ext cx="1576847" cy="1668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1600" b="1" dirty="0">
                <a:solidFill>
                  <a:prstClr val="black"/>
                </a:solidFill>
              </a:rPr>
              <a:t>Bollate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prison</a:t>
            </a:r>
            <a:r>
              <a:rPr lang="it-IT" sz="1600" dirty="0">
                <a:solidFill>
                  <a:prstClr val="black"/>
                </a:solidFill>
              </a:rPr>
              <a:t> for long </a:t>
            </a:r>
            <a:r>
              <a:rPr lang="it-IT" sz="1600" dirty="0" err="1">
                <a:solidFill>
                  <a:prstClr val="black"/>
                </a:solidFill>
              </a:rPr>
              <a:t>sentenced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people</a:t>
            </a:r>
            <a:r>
              <a:rPr lang="it-IT" sz="1600" dirty="0">
                <a:solidFill>
                  <a:prstClr val="black"/>
                </a:solidFill>
              </a:rPr>
              <a:t> (1300/</a:t>
            </a:r>
            <a:r>
              <a:rPr lang="it-IT" sz="1600" dirty="0" err="1">
                <a:solidFill>
                  <a:prstClr val="black"/>
                </a:solidFill>
              </a:rPr>
              <a:t>daily</a:t>
            </a:r>
            <a:r>
              <a:rPr lang="it-IT" sz="1600" dirty="0">
                <a:solidFill>
                  <a:prstClr val="black"/>
                </a:solidFill>
              </a:rPr>
              <a:t>)</a:t>
            </a:r>
          </a:p>
          <a:p>
            <a:pPr algn="ctr" defTabSz="914400">
              <a:defRPr/>
            </a:pPr>
            <a:r>
              <a:rPr lang="it-IT" sz="1600" dirty="0" err="1">
                <a:solidFill>
                  <a:prstClr val="black"/>
                </a:solidFill>
              </a:rPr>
              <a:t>ex</a:t>
            </a:r>
            <a:r>
              <a:rPr lang="it-IT" sz="1600" i="1" dirty="0" err="1">
                <a:solidFill>
                  <a:prstClr val="black"/>
                </a:solidFill>
              </a:rPr>
              <a:t>perimental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institute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796795" y="3982947"/>
            <a:ext cx="1637504" cy="17430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1600" b="1" dirty="0">
                <a:solidFill>
                  <a:prstClr val="black"/>
                </a:solidFill>
              </a:rPr>
              <a:t>San Vittore </a:t>
            </a:r>
            <a:r>
              <a:rPr lang="it-IT" sz="1600" dirty="0" err="1">
                <a:solidFill>
                  <a:prstClr val="black"/>
                </a:solidFill>
              </a:rPr>
              <a:t>prison</a:t>
            </a:r>
            <a:r>
              <a:rPr lang="it-IT" sz="1600" dirty="0">
                <a:solidFill>
                  <a:prstClr val="black"/>
                </a:solidFill>
              </a:rPr>
              <a:t> for people </a:t>
            </a:r>
            <a:r>
              <a:rPr lang="it-IT" sz="1600" dirty="0" err="1">
                <a:solidFill>
                  <a:prstClr val="black"/>
                </a:solidFill>
              </a:rPr>
              <a:t>awaiting</a:t>
            </a:r>
            <a:r>
              <a:rPr lang="it-IT" sz="1600" dirty="0">
                <a:solidFill>
                  <a:prstClr val="black"/>
                </a:solidFill>
              </a:rPr>
              <a:t> trial(1000/</a:t>
            </a:r>
            <a:r>
              <a:rPr lang="it-IT" sz="1600" dirty="0" err="1">
                <a:solidFill>
                  <a:prstClr val="black"/>
                </a:solidFill>
              </a:rPr>
              <a:t>daily</a:t>
            </a:r>
            <a:r>
              <a:rPr lang="it-IT" sz="1600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5152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2">
            <a:extLst>
              <a:ext uri="{FF2B5EF4-FFF2-40B4-BE49-F238E27FC236}">
                <a16:creationId xmlns:a16="http://schemas.microsoft.com/office/drawing/2014/main" id="{F8A64A25-C561-4930-B17C-D6930F37A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3" y="600075"/>
            <a:ext cx="8267308" cy="527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8B79AD-CC6A-47A4-9BD8-8C33ABAB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Aree di attenzione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B67FA5-FFC9-4FD0-92BA-4B2385549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3272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/>
              <a:t>Come indicato dal DPCM 1 aprile 2008, una particolare attenzione programmatica organizzativa viene rivolta agli interventi nelle seguenti aree: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600" b="1" dirty="0"/>
              <a:t>1. 	Valutazione dello stato di salute dei nuovi ingressi e misure di attenzione nei confronti dei</a:t>
            </a:r>
          </a:p>
          <a:p>
            <a:pPr marL="0" indent="0">
              <a:buNone/>
            </a:pPr>
            <a:r>
              <a:rPr lang="it-IT" sz="1600" b="1" dirty="0"/>
              <a:t>	soggetti che presentino fragilità psico-fisica</a:t>
            </a:r>
          </a:p>
          <a:p>
            <a:pPr marL="0" indent="0">
              <a:buNone/>
            </a:pPr>
            <a:r>
              <a:rPr lang="it-IT" sz="1600" b="1" dirty="0"/>
              <a:t>2. 	Primo soccorso, urgenze</a:t>
            </a:r>
          </a:p>
          <a:p>
            <a:pPr marL="0" indent="0">
              <a:buNone/>
            </a:pPr>
            <a:r>
              <a:rPr lang="it-IT" sz="1600" b="1" dirty="0">
                <a:highlight>
                  <a:srgbClr val="00FFFF"/>
                </a:highlight>
              </a:rPr>
              <a:t>3. 	Prevenzione, cura e riabilitazione per le dipendenze patologiche</a:t>
            </a:r>
          </a:p>
          <a:p>
            <a:pPr marL="0" indent="0">
              <a:buNone/>
            </a:pPr>
            <a:r>
              <a:rPr lang="it-IT" sz="1600" b="1" dirty="0">
                <a:highlight>
                  <a:srgbClr val="00FFFF"/>
                </a:highlight>
              </a:rPr>
              <a:t>4. 	Individuazione, cura e riabilitazione nel campo della salute mentale e prevenzione del</a:t>
            </a:r>
          </a:p>
          <a:p>
            <a:pPr marL="0" indent="0">
              <a:buNone/>
            </a:pPr>
            <a:r>
              <a:rPr lang="it-IT" sz="1600" b="1" dirty="0">
                <a:highlight>
                  <a:srgbClr val="00FFFF"/>
                </a:highlight>
              </a:rPr>
              <a:t>	rischio suicidario.</a:t>
            </a:r>
          </a:p>
          <a:p>
            <a:pPr marL="0" indent="0">
              <a:buNone/>
            </a:pPr>
            <a:r>
              <a:rPr lang="it-IT" sz="1600" b="1" dirty="0"/>
              <a:t>5. 	Prevenzione e cura delle malattie infettive</a:t>
            </a:r>
          </a:p>
          <a:p>
            <a:pPr marL="0" indent="0">
              <a:buNone/>
            </a:pPr>
            <a:r>
              <a:rPr lang="it-IT" sz="1600" b="1" dirty="0"/>
              <a:t>6. 	Tutela della salute delle detenute sottoposte a misure penali e della loro prole</a:t>
            </a:r>
          </a:p>
          <a:p>
            <a:pPr marL="0" indent="0">
              <a:buNone/>
            </a:pPr>
            <a:r>
              <a:rPr lang="it-IT" sz="1600" b="1" dirty="0"/>
              <a:t>7. 	Tutela delle persone immigrate</a:t>
            </a:r>
          </a:p>
          <a:p>
            <a:pPr marL="0" indent="0">
              <a:buNone/>
            </a:pPr>
            <a:r>
              <a:rPr lang="it-IT" sz="1600" b="1" dirty="0"/>
              <a:t>8. 	Prevenzione e cura delle patologie cardiache</a:t>
            </a:r>
          </a:p>
          <a:p>
            <a:pPr marL="0" indent="0">
              <a:buNone/>
            </a:pPr>
            <a:r>
              <a:rPr lang="it-IT" sz="1600" b="1" dirty="0"/>
              <a:t>9. 	Prevenzione delle patologie oncologiche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53432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CE86E-7F16-4248-861D-382E8D88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Aree di attenzione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D58846-E0BA-48A9-9C5B-FF580342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631"/>
            <a:ext cx="8229600" cy="4892511"/>
          </a:xfrm>
        </p:spPr>
        <p:txBody>
          <a:bodyPr/>
          <a:lstStyle/>
          <a:p>
            <a:pPr marL="0" indent="0">
              <a:buNone/>
            </a:pPr>
            <a:r>
              <a:rPr lang="it-IT" sz="1600" b="1" dirty="0"/>
              <a:t>Valutazione dello stato di salute dei nuovi ingressi e misure di attenzione nei confronti dei</a:t>
            </a:r>
          </a:p>
          <a:p>
            <a:pPr marL="0" indent="0">
              <a:buNone/>
            </a:pPr>
            <a:r>
              <a:rPr lang="it-IT" sz="1600" b="1" dirty="0"/>
              <a:t> soggetti che presentino fragilità psico-fisica</a:t>
            </a:r>
          </a:p>
          <a:p>
            <a:pPr marL="0" indent="0" algn="just">
              <a:buNone/>
            </a:pPr>
            <a:r>
              <a:rPr lang="it-IT" sz="1600" dirty="0">
                <a:latin typeface="+mj-lt"/>
              </a:rPr>
              <a:t>Presso ogni struttura penitenziaria viene garantito senza soluzioni di continuità il </a:t>
            </a:r>
            <a:r>
              <a:rPr lang="it-IT" sz="1600" b="1" dirty="0">
                <a:solidFill>
                  <a:srgbClr val="008000"/>
                </a:solidFill>
                <a:latin typeface="+mj-lt"/>
              </a:rPr>
              <a:t>servizio di accoglienza </a:t>
            </a:r>
            <a:r>
              <a:rPr lang="it-IT" sz="1600" dirty="0">
                <a:solidFill>
                  <a:srgbClr val="008000"/>
                </a:solidFill>
                <a:latin typeface="+mj-lt"/>
              </a:rPr>
              <a:t> </a:t>
            </a:r>
            <a:r>
              <a:rPr lang="it-IT" sz="1600" dirty="0">
                <a:latin typeface="+mj-lt"/>
              </a:rPr>
              <a:t>tale da assicurare, attraverso lo </a:t>
            </a:r>
            <a:r>
              <a:rPr lang="it-IT" sz="1600" b="1" dirty="0">
                <a:solidFill>
                  <a:srgbClr val="008000"/>
                </a:solidFill>
                <a:latin typeface="+mj-lt"/>
              </a:rPr>
              <a:t>staff multidisciplinare</a:t>
            </a:r>
            <a:r>
              <a:rPr lang="it-IT" sz="1600" dirty="0">
                <a:latin typeface="+mj-lt"/>
              </a:rPr>
              <a:t>, la </a:t>
            </a:r>
            <a:r>
              <a:rPr lang="it-IT" sz="1600" b="1" dirty="0">
                <a:solidFill>
                  <a:srgbClr val="008000"/>
                </a:solidFill>
                <a:latin typeface="+mj-lt"/>
              </a:rPr>
              <a:t>valutazione medica e psicologica di tutti i nuovi ingressi</a:t>
            </a:r>
            <a:r>
              <a:rPr lang="it-IT" sz="1600" dirty="0">
                <a:latin typeface="+mj-lt"/>
              </a:rPr>
              <a:t>, effettuata nell’immediatezza dell’ingresso e, se del caso, in più momenti temporali successivi e per congrui periodi di osservazione.</a:t>
            </a:r>
          </a:p>
          <a:p>
            <a:pPr marL="0" indent="0" algn="just">
              <a:buNone/>
            </a:pPr>
            <a:r>
              <a:rPr lang="it-IT" sz="1600" dirty="0">
                <a:latin typeface="+mj-lt"/>
              </a:rPr>
              <a:t>Lo staff di accoglienza adotta tutte le procedure per </a:t>
            </a:r>
            <a:r>
              <a:rPr lang="it-IT" sz="1600" b="1" dirty="0">
                <a:solidFill>
                  <a:srgbClr val="008000"/>
                </a:solidFill>
                <a:latin typeface="+mj-lt"/>
              </a:rPr>
              <a:t>attenuare gli effetti potenzialmente traumatici della privazione della libertà </a:t>
            </a:r>
            <a:r>
              <a:rPr lang="it-IT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l’esecuzione degli interventi necessari a prevenire atti di autolesionismo.</a:t>
            </a:r>
          </a:p>
          <a:p>
            <a:pPr marL="0" indent="0" algn="just">
              <a:buNone/>
            </a:pPr>
            <a:r>
              <a:rPr lang="it-IT" sz="1600" dirty="0">
                <a:latin typeface="+mj-lt"/>
              </a:rPr>
              <a:t>Nel caso in cui il nuovo giunto presenti </a:t>
            </a:r>
            <a:r>
              <a:rPr lang="it-IT" sz="1600" b="1" dirty="0">
                <a:solidFill>
                  <a:srgbClr val="008000"/>
                </a:solidFill>
                <a:latin typeface="+mj-lt"/>
              </a:rPr>
              <a:t>problemi di dipendenza</a:t>
            </a:r>
            <a:r>
              <a:rPr lang="it-IT" sz="1600" dirty="0">
                <a:latin typeface="+mj-lt"/>
              </a:rPr>
              <a:t>, il medico informa lo stesso degli interventi sanitari e socio-riabilitativi attuati nell'istituto, sollecitandone l'adesione e la partecipazione.</a:t>
            </a:r>
          </a:p>
          <a:p>
            <a:pPr marL="0" indent="0" algn="just">
              <a:buNone/>
            </a:pPr>
            <a:r>
              <a:rPr lang="it-IT" sz="1600" dirty="0">
                <a:latin typeface="+mj-lt"/>
              </a:rPr>
              <a:t>Il nominativo del nuovo giunto con problemi di dipendenza viene  comunicato </a:t>
            </a:r>
            <a:r>
              <a:rPr lang="it-IT" sz="1600" dirty="0">
                <a:solidFill>
                  <a:srgbClr val="008000"/>
                </a:solidFill>
                <a:latin typeface="+mj-lt"/>
              </a:rPr>
              <a:t>all'</a:t>
            </a:r>
            <a:r>
              <a:rPr lang="it-IT" sz="1600" b="1" dirty="0">
                <a:solidFill>
                  <a:srgbClr val="008000"/>
                </a:solidFill>
                <a:latin typeface="+mj-lt"/>
              </a:rPr>
              <a:t>equipe del Servizio Dipendenze operante nella struttura penitenziaria</a:t>
            </a:r>
            <a:r>
              <a:rPr lang="it-IT" sz="1600" dirty="0">
                <a:latin typeface="+mj-lt"/>
              </a:rPr>
              <a:t> per gli opportuni interventi.</a:t>
            </a:r>
          </a:p>
          <a:p>
            <a:pPr marL="0" indent="0" algn="just">
              <a:buNone/>
            </a:pPr>
            <a:r>
              <a:rPr lang="it-IT" sz="1600" dirty="0">
                <a:latin typeface="+mj-lt"/>
              </a:rPr>
              <a:t>Nel corso della visita il medico propone al nuovo giunto il prelievo ematico finalizzato all’esecuzione di VDRL  e il test per la ricerca degli Ab anti-HIV, oltre all’esame tossicologico delle urine (se si dichiara tossicodipendente).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72676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23C24-83EB-408E-A2A1-3CC5C2E8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Aree di attenzione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FB57EB-BB33-4209-BCB5-69DB3EAC7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800" b="1" dirty="0"/>
              <a:t>Individuazione, cura e riabilitazione nel campo della salute mentale </a:t>
            </a:r>
          </a:p>
          <a:p>
            <a:pPr marL="0" indent="0" algn="just">
              <a:buNone/>
            </a:pPr>
            <a:r>
              <a:rPr lang="it-IT" sz="1400" dirty="0"/>
              <a:t>Ogni Istituto Penitenziario deve avvalersi di almeno uno specialista in psichiatria, fatte salve eventuali maggiori necessità da individuarsi in sede locale e in particolare per gli Istituti in  cui sono presenti specifici reparti relativi a particolari aree di attenzione sulle patologie psichiatriche.</a:t>
            </a:r>
          </a:p>
          <a:p>
            <a:pPr marL="0" indent="0" algn="just">
              <a:buNone/>
            </a:pPr>
            <a:r>
              <a:rPr lang="it-IT" sz="1400" dirty="0"/>
              <a:t>In particolare 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/>
              <a:t>nell’’Istituto di</a:t>
            </a:r>
            <a:r>
              <a:rPr lang="it-IT" sz="1400" b="1" dirty="0"/>
              <a:t> </a:t>
            </a:r>
            <a:r>
              <a:rPr lang="it-IT" sz="1400" b="1" dirty="0">
                <a:solidFill>
                  <a:srgbClr val="008000"/>
                </a:solidFill>
              </a:rPr>
              <a:t>Pavia </a:t>
            </a:r>
            <a:r>
              <a:rPr lang="it-IT" sz="1400" dirty="0"/>
              <a:t>è attivo, un servizio di supporto al disagio psichico dei detenuti – </a:t>
            </a:r>
            <a:r>
              <a:rPr lang="it-IT" sz="1400" b="1" dirty="0">
                <a:solidFill>
                  <a:srgbClr val="008000"/>
                </a:solidFill>
              </a:rPr>
              <a:t>Articolazione di Salute Mentale</a:t>
            </a:r>
            <a:r>
              <a:rPr lang="it-IT" sz="1400" b="1" dirty="0"/>
              <a:t> </a:t>
            </a:r>
            <a:r>
              <a:rPr lang="it-IT" sz="1400" dirty="0"/>
              <a:t>, per accogliere i detenuti con sopravvenuta patologia psichiatrica (art.148 c.p.) e con la relativa sistemazione di una apposita sezione in cui opera personale dedicato.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/>
              <a:t>presso l’Istituto di </a:t>
            </a:r>
            <a:r>
              <a:rPr lang="it-IT" sz="1400" b="1" dirty="0">
                <a:solidFill>
                  <a:srgbClr val="008000"/>
                </a:solidFill>
              </a:rPr>
              <a:t>Monza</a:t>
            </a:r>
            <a:r>
              <a:rPr lang="it-IT" sz="1400" dirty="0"/>
              <a:t> è attivo il reparto di </a:t>
            </a:r>
            <a:r>
              <a:rPr lang="it-IT" sz="1400" b="1" dirty="0">
                <a:solidFill>
                  <a:srgbClr val="008000"/>
                </a:solidFill>
              </a:rPr>
              <a:t>Osservazione Psichiatrica  </a:t>
            </a:r>
            <a:r>
              <a:rPr lang="it-IT" sz="1400" dirty="0"/>
              <a:t>per l’accertamento delle condizioni psichiche dei detenuti</a:t>
            </a:r>
            <a:r>
              <a:rPr lang="it-IT" sz="1400" b="1" dirty="0"/>
              <a:t> </a:t>
            </a:r>
            <a:r>
              <a:rPr lang="it-IT" sz="1400" dirty="0"/>
              <a:t>(art. 112 dpr 230/2000).</a:t>
            </a:r>
          </a:p>
          <a:p>
            <a:pPr marL="0" indent="0" algn="just">
              <a:buNone/>
            </a:pPr>
            <a:endParaRPr lang="it-IT" sz="1400" dirty="0"/>
          </a:p>
          <a:p>
            <a:pPr marL="0" indent="0" algn="just">
              <a:buNone/>
            </a:pPr>
            <a:r>
              <a:rPr lang="it-IT" sz="1400" dirty="0"/>
              <a:t>In generale gli interventi attuati presso gli Istituti Penitenziari prevedono: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/>
              <a:t>l’attivazione di un sistema costante di </a:t>
            </a:r>
            <a:r>
              <a:rPr lang="it-IT" sz="1400" b="1" dirty="0">
                <a:solidFill>
                  <a:srgbClr val="008000"/>
                </a:solidFill>
              </a:rPr>
              <a:t>sorveglianza epidemiologica</a:t>
            </a:r>
            <a:r>
              <a:rPr lang="it-IT" sz="1400" dirty="0"/>
              <a:t>, attraverso l’osservazione dei </a:t>
            </a:r>
            <a:r>
              <a:rPr lang="it-IT" sz="1400" b="1" dirty="0">
                <a:solidFill>
                  <a:srgbClr val="008000"/>
                </a:solidFill>
              </a:rPr>
              <a:t>nuovi giunti</a:t>
            </a:r>
            <a:r>
              <a:rPr lang="it-IT" sz="1400" dirty="0"/>
              <a:t> e la </a:t>
            </a:r>
            <a:r>
              <a:rPr lang="it-IT" sz="1400" b="1" dirty="0">
                <a:solidFill>
                  <a:srgbClr val="008000"/>
                </a:solidFill>
              </a:rPr>
              <a:t>valutazione periodica </a:t>
            </a:r>
            <a:r>
              <a:rPr lang="it-IT" sz="1400" dirty="0"/>
              <a:t>delle situazioni a rischio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/>
              <a:t> interventi di </a:t>
            </a:r>
            <a:r>
              <a:rPr lang="it-IT" sz="1400" b="1" dirty="0">
                <a:solidFill>
                  <a:srgbClr val="008000"/>
                </a:solidFill>
              </a:rPr>
              <a:t>valutazione precoce </a:t>
            </a:r>
            <a:r>
              <a:rPr lang="it-IT" sz="1400" dirty="0"/>
              <a:t>dei disturbi mentali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/>
              <a:t> la </a:t>
            </a:r>
            <a:r>
              <a:rPr lang="it-IT" sz="1400" b="1" dirty="0">
                <a:solidFill>
                  <a:srgbClr val="008000"/>
                </a:solidFill>
              </a:rPr>
              <a:t>continuità della presa in carico </a:t>
            </a:r>
            <a:r>
              <a:rPr lang="it-IT" sz="1400" dirty="0"/>
              <a:t>attraverso opportuni </a:t>
            </a:r>
            <a:r>
              <a:rPr lang="it-IT" sz="1400" b="1" dirty="0">
                <a:solidFill>
                  <a:srgbClr val="008000"/>
                </a:solidFill>
              </a:rPr>
              <a:t>protocolli tra il servizio psichiatrico interno alla struttura penitenziaria e i servizi di salute mentale del territorio</a:t>
            </a:r>
            <a:endParaRPr lang="it-IT" sz="1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/>
              <a:t> l’attuazione di specifici programmi mirati alla </a:t>
            </a:r>
            <a:r>
              <a:rPr lang="it-IT" sz="1400" b="1" dirty="0">
                <a:solidFill>
                  <a:srgbClr val="008000"/>
                </a:solidFill>
              </a:rPr>
              <a:t>riduzione del rischio suicidario </a:t>
            </a:r>
            <a:r>
              <a:rPr lang="it-IT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471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1484E2-A6DB-4BB5-969A-6DD875D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it-IT" altLang="it-IT" sz="3600" b="1" dirty="0" err="1">
                <a:solidFill>
                  <a:srgbClr val="008000"/>
                </a:solidFill>
              </a:rPr>
              <a:t>Sanita’</a:t>
            </a:r>
            <a:r>
              <a:rPr lang="it-IT" altLang="it-IT" sz="3600" b="1" dirty="0">
                <a:solidFill>
                  <a:srgbClr val="008000"/>
                </a:solidFill>
              </a:rPr>
              <a:t> Penitenziaria</a:t>
            </a:r>
            <a:br>
              <a:rPr lang="it-IT" altLang="it-IT" sz="3600" b="1" dirty="0">
                <a:solidFill>
                  <a:srgbClr val="008000"/>
                </a:solidFill>
              </a:rPr>
            </a:br>
            <a:br>
              <a:rPr lang="it-IT" altLang="it-IT" sz="3600" b="1" dirty="0">
                <a:solidFill>
                  <a:srgbClr val="008000"/>
                </a:solidFill>
              </a:rPr>
            </a:b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EB4BA7-F31E-40A6-8ABB-8779C1696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sz="2800" dirty="0"/>
              <a:t>Il trasferimento delle funzioni di Sanità Penitenziaria al SSN ha comportato una grande sfida: </a:t>
            </a:r>
          </a:p>
          <a:p>
            <a:pPr marL="0" indent="0" algn="just">
              <a:buNone/>
            </a:pPr>
            <a:r>
              <a:rPr lang="it-IT" sz="2800" dirty="0"/>
              <a:t>considerare </a:t>
            </a:r>
            <a:r>
              <a:rPr lang="it-IT" sz="2800" b="1" dirty="0"/>
              <a:t>le carceri come una parte del territorio </a:t>
            </a:r>
            <a:r>
              <a:rPr lang="it-IT" sz="2800" dirty="0"/>
              <a:t>e assicurare ai soggetti ristretti presso gli Istituti Penitenziari </a:t>
            </a:r>
            <a:r>
              <a:rPr lang="it-IT" sz="2800" b="1" dirty="0"/>
              <a:t>la stessa tipologia di prestazioni erogate alla popolazione comune, </a:t>
            </a:r>
            <a:r>
              <a:rPr lang="it-IT" sz="2800" dirty="0"/>
              <a:t>garantendo quel principio di equità in tema di salute che distingue i sistemi più avanzati. </a:t>
            </a:r>
            <a:endParaRPr lang="it-IT" sz="2800" dirty="0">
              <a:highlight>
                <a:srgbClr val="FFFF00"/>
              </a:highlight>
            </a:endParaRPr>
          </a:p>
          <a:p>
            <a:pPr marL="0" indent="0" algn="just">
              <a:buNone/>
            </a:pPr>
            <a:endParaRPr lang="it-IT" sz="2800" dirty="0"/>
          </a:p>
          <a:p>
            <a:pPr marL="0" indent="0" algn="just">
              <a:buNone/>
            </a:pPr>
            <a:endParaRPr lang="it-IT" sz="2000" dirty="0"/>
          </a:p>
          <a:p>
            <a:pPr algn="just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987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2">
            <a:extLst>
              <a:ext uri="{FF2B5EF4-FFF2-40B4-BE49-F238E27FC236}">
                <a16:creationId xmlns:a16="http://schemas.microsoft.com/office/drawing/2014/main" id="{2CAEF82C-FC33-4A98-9D50-54EB7F43D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5" y="601663"/>
            <a:ext cx="8399283" cy="532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1F682F-9438-4591-90DA-36C7057B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Aree di attenzione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531F77-58E3-4790-A519-F8A23B284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4925"/>
            <a:ext cx="8229600" cy="4619626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b="1" dirty="0"/>
              <a:t>Prevenzione del rischio suicidario</a:t>
            </a:r>
          </a:p>
          <a:p>
            <a:pPr marL="0" indent="0" algn="ctr">
              <a:buNone/>
            </a:pPr>
            <a:endParaRPr lang="it-IT" sz="2000" b="1" dirty="0"/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it-IT" sz="1600" b="1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DGR n. 6653 dell’11 luglio 2022 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è stato approvato </a:t>
            </a:r>
            <a:r>
              <a:rPr lang="it-IT" sz="1600" b="1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l’aggiornamento del Piano regionale di prevenzione del rischio suicidario nel sistema penitenziario per adulti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elaborato nell’ambito di un Gruppo di Lavoro costituito da rappresentanti e esperti delle aree sanitaria e penitenziaria di Regione Lombardia.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Piano regionale definisce linee di indirizzo comuni per far sì che in ogni Istituto Penitenziario siano intraprese le </a:t>
            </a:r>
            <a:r>
              <a:rPr lang="it-IT" sz="1600" b="1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azioni più efficaci per la presa in carico dei detenuti con problemi di disagio psichico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 sia definita la comune base operativa alla quale gli operatori dei servizi cointeressati devono attenersi per garantire una </a:t>
            </a:r>
            <a:r>
              <a:rPr lang="it-IT" sz="1600" b="1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congiunta presa in carico delle situazioni di fragilità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tal fine il nuovo Piano regionale viene  trasmesso alle articolazioni territoriali, sanitarie e penitenziarie, con richiesta di definire in modo congiunto, in ogni Istituto Penitenziario, un </a:t>
            </a:r>
            <a:r>
              <a:rPr lang="it-IT" sz="1600" b="1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Piano Locale di Prevenzione 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 ne costituisca la declinazione operativa.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b="1" dirty="0">
              <a:solidFill>
                <a:srgbClr val="008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049062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1F682F-9438-4591-90DA-36C7057B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Aree di attenzione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531F77-58E3-4790-A519-F8A23B284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4925"/>
            <a:ext cx="8229600" cy="4619626"/>
          </a:xfrm>
        </p:spPr>
        <p:txBody>
          <a:bodyPr/>
          <a:lstStyle/>
          <a:p>
            <a:pPr marL="0" indent="0" algn="ctr">
              <a:buNone/>
            </a:pPr>
            <a:endParaRPr lang="it-IT" sz="2000" b="1" dirty="0"/>
          </a:p>
          <a:p>
            <a:pPr marL="0" indent="0" algn="ctr">
              <a:buNone/>
            </a:pPr>
            <a:r>
              <a:rPr lang="it-IT" sz="2000" b="1" dirty="0"/>
              <a:t>Centri Diurni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1600" dirty="0">
                <a:latin typeface="+mj-lt"/>
                <a:cs typeface="Times New Roman" panose="02020603050405020304" pitchFamily="18" charset="0"/>
              </a:rPr>
              <a:t>Con DGR n. </a:t>
            </a:r>
            <a:r>
              <a:rPr lang="it-IT" sz="1600">
                <a:latin typeface="+mj-lt"/>
                <a:cs typeface="Times New Roman" panose="02020603050405020304" pitchFamily="18" charset="0"/>
              </a:rPr>
              <a:t>6710 del 18/7/2022 </a:t>
            </a:r>
            <a:r>
              <a:rPr lang="it-IT" sz="1600" dirty="0">
                <a:latin typeface="+mj-lt"/>
                <a:cs typeface="Times New Roman" panose="02020603050405020304" pitchFamily="18" charset="0"/>
              </a:rPr>
              <a:t>è stato approvato il progetto regionale, cofinanziato da DG Welfare e Cassa della Ammende del Ministero della Giustizia (€1.619.940) , denominato “Incubatori di Comunità 2- La possibilità di una alternativa che, in continuità con il progetto regionale “Incubatori di comunità  1- la possibilità di una alternativa”, prevede in particolare l’implementazione di </a:t>
            </a:r>
            <a:r>
              <a:rPr lang="it-IT" sz="1600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Centri Diurni interni agli Istituti Penitenziari</a:t>
            </a:r>
            <a:r>
              <a:rPr lang="it-IT" sz="16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1600" dirty="0">
                <a:latin typeface="+mj-lt"/>
                <a:cs typeface="Times New Roman" panose="02020603050405020304" pitchFamily="18" charset="0"/>
              </a:rPr>
              <a:t>Nei Centri Diurni degli Istituti Penitenziari si attuano percorsi </a:t>
            </a:r>
            <a:r>
              <a:rPr lang="it-IT" sz="1600" b="1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 sostegno psicologico e riabilitazione</a:t>
            </a:r>
            <a:r>
              <a:rPr lang="it-IT" sz="1600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anche con l’obiettivo di garantire la continuità terapeutica nella fase di dimissione dal carcere favorendo il raccordo con i servizi di salute mentale.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Centri Diurni rappresentano un punto di importante </a:t>
            </a:r>
            <a:r>
              <a:rPr lang="it-IT" sz="1600" b="1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coinvolgimento per le persone detenute con fragilità psichiche, dipendenze e situazioni di grave marginalità </a:t>
            </a:r>
            <a:r>
              <a:rPr lang="it-IT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 non riescono, in virtù delle difficoltà di cui sono portatori, ad accedere ad altri percorsi interni già in essere.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sz="1400" b="1" dirty="0">
              <a:solidFill>
                <a:srgbClr val="008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277694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A61C3B-7B12-4DF0-89D9-B29FA74E7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Aree di attenzione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7626AE-9929-44D6-9F1A-C465B70A8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88" y="1497537"/>
            <a:ext cx="8229600" cy="4414020"/>
          </a:xfrm>
        </p:spPr>
        <p:txBody>
          <a:bodyPr/>
          <a:lstStyle/>
          <a:p>
            <a:pPr marL="0" indent="0">
              <a:buNone/>
            </a:pPr>
            <a:r>
              <a:rPr lang="it-IT" sz="1600" b="1" dirty="0"/>
              <a:t>Prevenzione, cura e riabilitazione delle dipendenze patologiche</a:t>
            </a:r>
          </a:p>
          <a:p>
            <a:pPr marL="0" indent="0" algn="just">
              <a:buNone/>
            </a:pPr>
            <a:r>
              <a:rPr lang="it-IT" sz="1600" dirty="0"/>
              <a:t>L’assistenza ai soggetti affetti da dipendenze patologiche viene  garantita all’interno delle strutture penitenziarie dai </a:t>
            </a:r>
            <a:r>
              <a:rPr lang="it-IT" sz="1600" b="1" dirty="0">
                <a:solidFill>
                  <a:srgbClr val="008000"/>
                </a:solidFill>
              </a:rPr>
              <a:t>Servizi per le Dipendenze afferenti alle ASST</a:t>
            </a:r>
            <a:r>
              <a:rPr lang="it-IT" sz="1600" dirty="0"/>
              <a:t>.</a:t>
            </a:r>
          </a:p>
          <a:p>
            <a:pPr marL="0" indent="0" algn="just">
              <a:buNone/>
            </a:pPr>
            <a:endParaRPr lang="it-IT" sz="1600" dirty="0"/>
          </a:p>
          <a:p>
            <a:pPr marL="0" indent="0" algn="just">
              <a:buNone/>
            </a:pPr>
            <a:r>
              <a:rPr lang="it-IT" sz="1600" dirty="0"/>
              <a:t>Le Linee di Indirizzo Regionali richiedono che tra il presidio di medicina penitenziaria, il Servizio Dipendenze e gli Istituti Penitenziari siano stipulati specifici protocolli per assicurare:</a:t>
            </a:r>
          </a:p>
          <a:p>
            <a:pPr marL="0" indent="0" algn="just">
              <a:buNone/>
            </a:pPr>
            <a:endParaRPr lang="it-IT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dirty="0"/>
              <a:t>ampia collaborazione nella </a:t>
            </a:r>
            <a:r>
              <a:rPr lang="it-IT" sz="1600" b="1" dirty="0">
                <a:solidFill>
                  <a:srgbClr val="008000"/>
                </a:solidFill>
              </a:rPr>
              <a:t>presa in carico </a:t>
            </a:r>
            <a:r>
              <a:rPr lang="it-IT" sz="1600" dirty="0"/>
              <a:t>complessiva del soggetto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dirty="0"/>
              <a:t>modalità di intervento condivise  nei casi di </a:t>
            </a:r>
            <a:r>
              <a:rPr lang="it-IT" sz="1600" b="1" dirty="0">
                <a:solidFill>
                  <a:srgbClr val="008000"/>
                </a:solidFill>
              </a:rPr>
              <a:t>doppia diagnosi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dirty="0"/>
              <a:t>il raccordo con i </a:t>
            </a:r>
            <a:r>
              <a:rPr lang="it-IT" sz="1600" b="1" dirty="0">
                <a:solidFill>
                  <a:srgbClr val="008000"/>
                </a:solidFill>
              </a:rPr>
              <a:t>Servizi Territoriali </a:t>
            </a:r>
            <a:r>
              <a:rPr lang="it-IT" sz="1600" dirty="0"/>
              <a:t>presso i quali il detenuto risulti essere stato preso incarico o presso i quali indirizzarlo in     previsione della dimissione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dirty="0"/>
              <a:t>la condivisione di specifici </a:t>
            </a:r>
            <a:r>
              <a:rPr lang="it-IT" sz="1600" b="1" dirty="0">
                <a:solidFill>
                  <a:srgbClr val="008000"/>
                </a:solidFill>
              </a:rPr>
              <a:t>protocolli terapeutici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dirty="0"/>
              <a:t>una chiara </a:t>
            </a:r>
            <a:r>
              <a:rPr lang="it-IT" sz="1600" b="1" dirty="0">
                <a:solidFill>
                  <a:srgbClr val="008000"/>
                </a:solidFill>
              </a:rPr>
              <a:t>conoscenza dei percorsi terapeutici intrapresi </a:t>
            </a:r>
            <a:r>
              <a:rPr lang="it-IT" sz="1600" dirty="0"/>
              <a:t>e dello stato complessivo di salute</a:t>
            </a:r>
          </a:p>
          <a:p>
            <a:pPr marL="0" indent="0" algn="just">
              <a:buNone/>
            </a:pPr>
            <a:r>
              <a:rPr lang="it-IT" sz="1600" dirty="0"/>
              <a:t>         del detenuto.</a:t>
            </a:r>
          </a:p>
          <a:p>
            <a:pPr algn="just"/>
            <a:r>
              <a:rPr lang="it-IT" sz="1600" b="1" dirty="0">
                <a:solidFill>
                  <a:srgbClr val="008000"/>
                </a:solidFill>
              </a:rPr>
              <a:t>Programmi terapeutici per usufruire di misure alternative, certificazione tossicodipendenza</a:t>
            </a:r>
          </a:p>
          <a:p>
            <a:pPr marL="0" indent="0">
              <a:buNone/>
            </a:pPr>
            <a:r>
              <a:rPr lang="it-IT" sz="1200" dirty="0"/>
              <a:t> </a:t>
            </a:r>
          </a:p>
          <a:p>
            <a:pPr marL="0" indent="0">
              <a:buNone/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57832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F483A97-1076-4384-A197-A898E7AA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" y="323681"/>
            <a:ext cx="8407624" cy="56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94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B1229A-9572-4442-AF85-37AF9015C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 dirty="0">
                <a:solidFill>
                  <a:srgbClr val="006600"/>
                </a:solidFill>
                <a:cs typeface="Arial" panose="020B0604020202020204" pitchFamily="34" charset="0"/>
              </a:rPr>
              <a:t>Le Sostanze</a:t>
            </a:r>
            <a:br>
              <a:rPr lang="it-IT" altLang="it-IT" b="1" dirty="0">
                <a:solidFill>
                  <a:srgbClr val="006600"/>
                </a:solidFill>
                <a:cs typeface="Arial" panose="020B0604020202020204" pitchFamily="34" charset="0"/>
              </a:rPr>
            </a:b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A4295EA-F5CF-407F-92BD-81CFE2CE5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366" y="1417639"/>
            <a:ext cx="3958781" cy="261894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481A426-A278-472E-BBD3-2E09DE566528}"/>
              </a:ext>
            </a:extLst>
          </p:cNvPr>
          <p:cNvSpPr/>
          <p:nvPr/>
        </p:nvSpPr>
        <p:spPr>
          <a:xfrm>
            <a:off x="748146" y="4494060"/>
            <a:ext cx="3266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0000"/>
                </a:solidFill>
                <a:latin typeface="Arial"/>
              </a:rPr>
              <a:t>Percentuale molto elevata</a:t>
            </a:r>
          </a:p>
          <a:p>
            <a:pPr>
              <a:defRPr/>
            </a:pPr>
            <a:r>
              <a:rPr lang="it-IT" b="1" dirty="0">
                <a:solidFill>
                  <a:srgbClr val="000000"/>
                </a:solidFill>
                <a:latin typeface="Arial"/>
              </a:rPr>
              <a:t>di assuntori di COCAINA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455B184-A1A9-41D7-9C1D-C4719849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01115"/>
            <a:ext cx="3823854" cy="2508773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843395E-EF98-4887-9340-3E8320E9BD26}"/>
              </a:ext>
            </a:extLst>
          </p:cNvPr>
          <p:cNvSpPr/>
          <p:nvPr/>
        </p:nvSpPr>
        <p:spPr>
          <a:xfrm>
            <a:off x="4321147" y="19891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0000"/>
                </a:solidFill>
                <a:latin typeface="Arial"/>
              </a:rPr>
              <a:t>Il POLIABUSO è una pratica molto diffusa</a:t>
            </a:r>
          </a:p>
        </p:txBody>
      </p:sp>
    </p:spTree>
    <p:extLst>
      <p:ext uri="{BB962C8B-B14F-4D97-AF65-F5344CB8AC3E}">
        <p14:creationId xmlns:p14="http://schemas.microsoft.com/office/powerpoint/2010/main" val="1129232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99AB8-1919-409E-A610-B7957A9E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0326"/>
            <a:ext cx="8229600" cy="1037312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006600"/>
                </a:solidFill>
                <a:cs typeface="Tahoma" pitchFamily="34" charset="0"/>
              </a:rPr>
              <a:t>Quando inizia l’Uso di Sostanze</a:t>
            </a:r>
            <a:br>
              <a:rPr lang="it-IT" altLang="it-IT" b="1" dirty="0">
                <a:solidFill>
                  <a:srgbClr val="006600"/>
                </a:solidFill>
                <a:cs typeface="Tahoma" pitchFamily="34" charset="0"/>
              </a:rPr>
            </a:b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87C0E8D-5CFF-42E3-9810-8AF2AF067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858" y="1248796"/>
            <a:ext cx="4114800" cy="225505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5541AA1-75CB-4F57-B9FF-A372AE0374FA}"/>
              </a:ext>
            </a:extLst>
          </p:cNvPr>
          <p:cNvSpPr/>
          <p:nvPr/>
        </p:nvSpPr>
        <p:spPr>
          <a:xfrm>
            <a:off x="457200" y="3992219"/>
            <a:ext cx="41876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altLang="it-IT" b="1" dirty="0">
                <a:solidFill>
                  <a:srgbClr val="000000"/>
                </a:solidFill>
              </a:rPr>
              <a:t>L’85% del campione ha iniziato l’uso di sostanze prima dei 25 anni</a:t>
            </a:r>
          </a:p>
          <a:p>
            <a:pPr>
              <a:spcBef>
                <a:spcPct val="0"/>
              </a:spcBef>
              <a:defRPr/>
            </a:pPr>
            <a:r>
              <a:rPr lang="it-IT" altLang="it-IT" b="1" dirty="0">
                <a:solidFill>
                  <a:srgbClr val="000000"/>
                </a:solidFill>
              </a:rPr>
              <a:t>Età media prima assunzione da minorenni: 15 anni</a:t>
            </a:r>
          </a:p>
          <a:p>
            <a:pPr>
              <a:spcBef>
                <a:spcPct val="0"/>
              </a:spcBef>
              <a:defRPr/>
            </a:pPr>
            <a:r>
              <a:rPr lang="it-IT" altLang="it-IT" b="1" dirty="0">
                <a:solidFill>
                  <a:srgbClr val="000000"/>
                </a:solidFill>
              </a:rPr>
              <a:t>Età media prima assunzione giovani adulti (18-25): 20 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B7B0C34-0043-4C91-8138-66F5694D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313" y="3632812"/>
            <a:ext cx="3823488" cy="211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96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076892-DFC0-4211-B2A2-A91B3AC0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458"/>
            <a:ext cx="8229600" cy="1001179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005900"/>
                </a:solidFill>
                <a:sym typeface="Palatino" pitchFamily="-101" charset="0"/>
              </a:rPr>
              <a:t>Le attività trattamentali</a:t>
            </a:r>
            <a:br>
              <a:rPr lang="it-IT" altLang="it-IT" b="1" dirty="0">
                <a:solidFill>
                  <a:srgbClr val="005900"/>
                </a:solidFill>
                <a:sym typeface="Palatino" pitchFamily="-101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B57FA9-7F51-421D-8D7D-C1B7D7F00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altLang="it-IT" sz="2400" b="1" dirty="0">
                <a:solidFill>
                  <a:srgbClr val="005900"/>
                </a:solidFill>
              </a:rPr>
              <a:t>Interventi clinici e criminologici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005900"/>
              </a:solidFill>
            </a:endParaRPr>
          </a:p>
          <a:p>
            <a:r>
              <a:rPr lang="it-IT" sz="2000" dirty="0"/>
              <a:t>Sanitari (1 Livello, Agopuntura)</a:t>
            </a:r>
          </a:p>
          <a:p>
            <a:r>
              <a:rPr lang="it-IT" sz="2000" dirty="0"/>
              <a:t>Psicologico-psicoterapeutici</a:t>
            </a:r>
          </a:p>
          <a:p>
            <a:r>
              <a:rPr lang="it-IT" sz="2000" dirty="0"/>
              <a:t>Educativi</a:t>
            </a:r>
          </a:p>
          <a:p>
            <a:r>
              <a:rPr lang="it-IT" sz="2000" dirty="0"/>
              <a:t>Culturali</a:t>
            </a:r>
          </a:p>
          <a:p>
            <a:r>
              <a:rPr lang="it-IT" sz="2000" dirty="0"/>
              <a:t>Criminologici</a:t>
            </a:r>
          </a:p>
          <a:p>
            <a:r>
              <a:rPr lang="it-IT" sz="2000" dirty="0"/>
              <a:t>Riabilitativi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03342B4A-3979-4555-8107-EBD05FEB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15" y="2534970"/>
            <a:ext cx="3422210" cy="239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3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0AC083-91B8-477B-ADE8-B2A637B8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lvl="0" defTabSz="914400" fontAlgn="base">
              <a:spcAft>
                <a:spcPct val="0"/>
              </a:spcAft>
            </a:pPr>
            <a:r>
              <a:rPr lang="it-IT" altLang="it-IT" sz="2800" b="1" dirty="0">
                <a:solidFill>
                  <a:srgbClr val="0059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Palatino" pitchFamily="-101" charset="0"/>
              </a:rPr>
              <a:t>Attività psicologiche e psicoterapeutiche</a:t>
            </a:r>
            <a:br>
              <a:rPr lang="it-IT" altLang="it-IT" sz="2800" b="1" dirty="0">
                <a:solidFill>
                  <a:srgbClr val="0059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Palatino" pitchFamily="-101" charset="0"/>
              </a:rPr>
            </a:b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979901-50A7-4EC2-8C3F-CBA2E4AD4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3452"/>
            <a:ext cx="8229600" cy="4112537"/>
          </a:xfrm>
        </p:spPr>
        <p:txBody>
          <a:bodyPr/>
          <a:lstStyle/>
          <a:p>
            <a:pPr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Colloqui di sostegno psicologico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Test di valutazione psicodiagnostica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Gruppi di psicoterapia analitica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Training autogeno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Gruppo di sostegno peer support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Gruppo accoglienza</a:t>
            </a:r>
          </a:p>
          <a:p>
            <a:endParaRPr lang="it-IT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846CDD0B-80B3-40C7-9FA4-29AEB194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19" y="1473452"/>
            <a:ext cx="9747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CEE11DD4-292A-416D-909F-B08A06E4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813050"/>
            <a:ext cx="170656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6E672A44-0029-4D4B-B37A-36886CA6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4165576"/>
            <a:ext cx="1828800" cy="129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744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6AAF2C-6FFE-4BF2-8112-E2C12913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1066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005900"/>
                </a:solidFill>
                <a:sym typeface="Palatino" pitchFamily="-101" charset="0"/>
              </a:rPr>
              <a:t>Interventi criminologici</a:t>
            </a:r>
            <a:br>
              <a:rPr lang="it-IT" altLang="it-IT" b="1" dirty="0">
                <a:solidFill>
                  <a:srgbClr val="005900"/>
                </a:solidFill>
                <a:sym typeface="Palatino" pitchFamily="-101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E9793-61BB-45C4-BFB9-02F5A31ED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12125"/>
          </a:xfrm>
        </p:spPr>
        <p:txBody>
          <a:bodyPr/>
          <a:lstStyle/>
          <a:p>
            <a:pPr marL="87312" indent="0">
              <a:spcAft>
                <a:spcPts val="1200"/>
              </a:spcAft>
              <a:buNone/>
              <a:defRPr/>
            </a:pPr>
            <a:endParaRPr lang="it-IT" altLang="it-IT" sz="2400" b="1" dirty="0"/>
          </a:p>
          <a:p>
            <a:pPr marL="430212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La presenza di un Criminologo clinico con formazione 	giuridica ha permesso negli ultimi anni l’offerta di due 	attività innovative</a:t>
            </a:r>
            <a:r>
              <a:rPr lang="en-US" altLang="it-IT" sz="2000" dirty="0">
                <a:solidFill>
                  <a:srgbClr val="000000"/>
                </a:solidFill>
                <a:ea typeface="ヒラギノ明朝 ProN W3" pitchFamily="-101" charset="-128"/>
                <a:sym typeface="Arial" charset="0"/>
              </a:rPr>
              <a:t>: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000" dirty="0"/>
              <a:t>Gruppo denominato “Approfondimento criminologico”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sz="2000" dirty="0"/>
              <a:t>Lettura ragionata e aiuto nella comprensione dei documenti giuridici che riguardano i detenuti</a:t>
            </a:r>
          </a:p>
          <a:p>
            <a:endParaRPr lang="it-IT" dirty="0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2BD5EF44-921B-426B-BB21-AA774BA0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0" y="512275"/>
            <a:ext cx="1279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5CAAEC8-2598-4D7F-BB17-E1A5FBC1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63" y="4246532"/>
            <a:ext cx="1383597" cy="14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6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65A53-CAA1-487D-BB43-1C24661C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it-IT" sz="3600" b="1" dirty="0">
                <a:solidFill>
                  <a:srgbClr val="008000"/>
                </a:solidFill>
              </a:rPr>
              <a:t>Il Decreto legislativo 230/1999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6F879D-3F4D-4449-A7EA-F4EE13A7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4" y="1600200"/>
            <a:ext cx="7785847" cy="3872753"/>
          </a:xfrm>
        </p:spPr>
        <p:txBody>
          <a:bodyPr/>
          <a:lstStyle/>
          <a:p>
            <a:pPr marL="0" indent="0" algn="just">
              <a:buNone/>
            </a:pPr>
            <a:r>
              <a:rPr lang="it-IT" sz="2800" dirty="0">
                <a:cs typeface="Times New Roman" pitchFamily="18" charset="0"/>
              </a:rPr>
              <a:t>Ha stabilito che </a:t>
            </a:r>
            <a:r>
              <a:rPr lang="it-IT" sz="2800" b="1" dirty="0">
                <a:cs typeface="Times New Roman" pitchFamily="18" charset="0"/>
              </a:rPr>
              <a:t>i detenuti </a:t>
            </a:r>
            <a:r>
              <a:rPr lang="it-IT" sz="2800" dirty="0">
                <a:cs typeface="Times New Roman" pitchFamily="18" charset="0"/>
              </a:rPr>
              <a:t>hanno </a:t>
            </a:r>
            <a:r>
              <a:rPr lang="it-IT" sz="2800" b="1" dirty="0">
                <a:cs typeface="Times New Roman" pitchFamily="18" charset="0"/>
              </a:rPr>
              <a:t>diritto</a:t>
            </a:r>
            <a:r>
              <a:rPr lang="it-IT" sz="2800" dirty="0">
                <a:cs typeface="Times New Roman" pitchFamily="18" charset="0"/>
              </a:rPr>
              <a:t>, </a:t>
            </a:r>
            <a:r>
              <a:rPr lang="it-IT" sz="2800" b="1" dirty="0">
                <a:cs typeface="Times New Roman" pitchFamily="18" charset="0"/>
              </a:rPr>
              <a:t>al pari dei cittadini in stato di libertà, alla erogazione delle prestazioni</a:t>
            </a:r>
            <a:r>
              <a:rPr lang="it-IT" sz="2800" dirty="0">
                <a:cs typeface="Times New Roman" pitchFamily="18" charset="0"/>
              </a:rPr>
              <a:t> di prevenzione, diagnosi, cura e riabilitazione, efficaci ed appropriate, sulla base degli obiettivi generali e speciali di salute e dei livelli essenziali e uniformi di assistenza individuati nel piano sanitario nazionale, nei piani sanitari regionali ed in quelli locali</a:t>
            </a:r>
          </a:p>
        </p:txBody>
      </p:sp>
    </p:spTree>
    <p:extLst>
      <p:ext uri="{BB962C8B-B14F-4D97-AF65-F5344CB8AC3E}">
        <p14:creationId xmlns:p14="http://schemas.microsoft.com/office/powerpoint/2010/main" val="333134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CB260D-A80A-4095-A868-20DEAE2C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6050"/>
            <a:ext cx="8229600" cy="1061588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005900"/>
                </a:solidFill>
                <a:sym typeface="Palatino" pitchFamily="-101" charset="0"/>
              </a:rPr>
              <a:t>Attività educative</a:t>
            </a:r>
            <a:br>
              <a:rPr lang="it-IT" altLang="it-IT" sz="3200" b="1" dirty="0">
                <a:solidFill>
                  <a:srgbClr val="005900"/>
                </a:solidFill>
                <a:sym typeface="Palatino" pitchFamily="-101" charset="0"/>
              </a:rPr>
            </a:b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121382-6D96-4C35-9DDB-4E191F917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9462"/>
            <a:ext cx="8229600" cy="4580092"/>
          </a:xfrm>
        </p:spPr>
        <p:txBody>
          <a:bodyPr/>
          <a:lstStyle/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Educazione alla legalità</a:t>
            </a:r>
          </a:p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Educazione alla salute</a:t>
            </a:r>
          </a:p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Videobox</a:t>
            </a:r>
            <a:endParaRPr lang="it-IT" altLang="it-IT" sz="18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Motivazione alla cura</a:t>
            </a:r>
          </a:p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Competenze sociali</a:t>
            </a:r>
          </a:p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Misure alternative</a:t>
            </a:r>
          </a:p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Genitori e Figli</a:t>
            </a:r>
          </a:p>
          <a:p>
            <a:pPr lvl="0" defTabSz="9144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Formazione e gruppo Peer Support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D8B24EC5-5EE5-41BB-9C71-A291CFB9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44" y="1278498"/>
            <a:ext cx="186531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21D6AF8A-E2BC-42C6-A5D4-50D02CFF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074" y="1257863"/>
            <a:ext cx="17716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94D510A5-A008-4905-B07B-F55D091B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44" y="2989109"/>
            <a:ext cx="37623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8B553F05-6B74-4389-9D0A-7F32FFB0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10" y="4449201"/>
            <a:ext cx="15748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640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99EC2-7373-475C-A1AD-0F8A3AE1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20" y="457200"/>
            <a:ext cx="8229600" cy="1143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005900"/>
                </a:solidFill>
                <a:sym typeface="Palatino" pitchFamily="-101" charset="0"/>
              </a:rPr>
              <a:t>Attività culturali</a:t>
            </a:r>
            <a:br>
              <a:rPr lang="it-IT" altLang="it-IT" b="1" dirty="0">
                <a:solidFill>
                  <a:srgbClr val="005900"/>
                </a:solidFill>
                <a:sym typeface="Palatino" pitchFamily="-101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C0629D-22F7-4C03-8831-7D61DBF1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58434"/>
          </a:xfrm>
        </p:spPr>
        <p:txBody>
          <a:bodyPr/>
          <a:lstStyle/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Redazione del giornale l’Oblò</a:t>
            </a:r>
          </a:p>
          <a:p>
            <a:pPr marL="0" lvl="0" indent="0" defTabSz="914400" fontAlgn="base"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it-IT" altLang="it-IT" sz="18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Approfondimenti culturali</a:t>
            </a: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it-IT" altLang="it-IT" sz="18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Approfondimento linguistico e di scrittura</a:t>
            </a: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it-IT" altLang="it-IT" sz="18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Rassegna stampa</a:t>
            </a:r>
          </a:p>
          <a:p>
            <a:endParaRPr lang="it-IT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A016359-8E8C-4218-9E7F-F8DBA63C4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60" y="1428751"/>
            <a:ext cx="1358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2B13B854-DBF1-4793-9671-6F0F41E3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92" y="2813524"/>
            <a:ext cx="10064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B34AE00D-6111-43F8-BE10-B41A0BA6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4448174"/>
            <a:ext cx="23717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796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347D1-25C4-4316-AE27-4DB1FCAE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6510"/>
            <a:ext cx="8229600" cy="1021128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005900"/>
                </a:solidFill>
                <a:sym typeface="Palatino" pitchFamily="-101" charset="0"/>
              </a:rPr>
              <a:t>Attività riabilitative</a:t>
            </a:r>
            <a:br>
              <a:rPr lang="it-IT" altLang="it-IT" b="1" dirty="0">
                <a:solidFill>
                  <a:srgbClr val="005900"/>
                </a:solidFill>
                <a:sym typeface="Palatino" pitchFamily="-101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25A75-96C1-476D-BC3E-C745441BE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45" y="1486913"/>
            <a:ext cx="8229600" cy="4418588"/>
          </a:xfrm>
        </p:spPr>
        <p:txBody>
          <a:bodyPr/>
          <a:lstStyle/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Cartonaggio</a:t>
            </a: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Sport</a:t>
            </a: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Yoga</a:t>
            </a: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Shiatsu</a:t>
            </a: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Coro</a:t>
            </a:r>
          </a:p>
          <a:p>
            <a:pPr lvl="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800" dirty="0">
                <a:solidFill>
                  <a:srgbClr val="000000"/>
                </a:solidFill>
                <a:latin typeface="+mj-lt"/>
                <a:ea typeface="ＭＳ Ｐゴシック" panose="020B0600070205080204" pitchFamily="34" charset="-128"/>
              </a:rPr>
              <a:t>Organizzazione Feste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FB9AB82-035E-4944-B580-3E2D51AF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42" y="1586039"/>
            <a:ext cx="1402602" cy="10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9A317CC-A748-4D14-9799-CB1DD8C7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285" y="3610352"/>
            <a:ext cx="1600690" cy="11400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272C96-35A7-41C3-8C0D-AF4043719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998" y="4646433"/>
            <a:ext cx="1066892" cy="11400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FB9896E-8C56-4E46-B2D6-F6374E101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648" y="2727290"/>
            <a:ext cx="1091279" cy="15972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5D24A2-3F01-4DD9-B474-BFAF9F3D1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812" y="1765045"/>
            <a:ext cx="1351370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40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59CFCC4-50AE-4299-9B05-513E04DE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30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12" y="382984"/>
            <a:ext cx="8374455" cy="60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1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2A05E0-42C9-4840-93AF-1D29FC16D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870" y="2649070"/>
            <a:ext cx="7073153" cy="1627096"/>
          </a:xfrm>
          <a:noFill/>
          <a:ln w="28575">
            <a:solidFill>
              <a:srgbClr val="008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it-IT" altLang="it-IT" sz="4400" dirty="0"/>
              <a:t>Equiparazione del detenuto agli altri utenti del SSN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02F1D03-04AF-419A-A274-7DFE7515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it-IT" sz="3600" b="1" dirty="0">
                <a:solidFill>
                  <a:srgbClr val="008000"/>
                </a:solidFill>
              </a:rPr>
              <a:t>Decreto legislativo 230/1999 </a:t>
            </a:r>
          </a:p>
        </p:txBody>
      </p:sp>
    </p:spTree>
    <p:extLst>
      <p:ext uri="{BB962C8B-B14F-4D97-AF65-F5344CB8AC3E}">
        <p14:creationId xmlns:p14="http://schemas.microsoft.com/office/powerpoint/2010/main" val="188949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F5493-8D6E-4712-9286-CA0729B7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1880"/>
            <a:ext cx="8229600" cy="1143000"/>
          </a:xfrm>
        </p:spPr>
        <p:txBody>
          <a:bodyPr/>
          <a:lstStyle/>
          <a:p>
            <a:br>
              <a:rPr lang="it-IT" altLang="it-IT" sz="3600" b="1" dirty="0">
                <a:solidFill>
                  <a:srgbClr val="008000"/>
                </a:solidFill>
              </a:rPr>
            </a:br>
            <a:r>
              <a:rPr lang="it-IT" altLang="it-IT" sz="3600" b="1" dirty="0">
                <a:solidFill>
                  <a:srgbClr val="008000"/>
                </a:solidFill>
              </a:rPr>
              <a:t>IL DPCM 1 aprile 2008</a:t>
            </a:r>
            <a:endParaRPr lang="it-IT" sz="3600" b="1" dirty="0">
              <a:solidFill>
                <a:srgbClr val="008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34764D-C6A9-4059-86F3-033D592BB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53" y="1304366"/>
            <a:ext cx="7678272" cy="4276163"/>
          </a:xfrm>
        </p:spPr>
        <p:txBody>
          <a:bodyPr/>
          <a:lstStyle/>
          <a:p>
            <a:pPr algn="just"/>
            <a:r>
              <a:rPr lang="it-IT" altLang="it-IT" sz="2800" dirty="0"/>
              <a:t>Ha</a:t>
            </a:r>
            <a:r>
              <a:rPr lang="it-IT" altLang="it-IT" sz="2800" b="1" dirty="0"/>
              <a:t> trasferito al SSN e alle Regioni le funzioni sanitarie, </a:t>
            </a:r>
            <a:r>
              <a:rPr lang="it-IT" altLang="it-IT" sz="2800" dirty="0"/>
              <a:t>i rapporti di lavoro, le risorse finanziarie, le attrezzature e i beni strumentali in materia di </a:t>
            </a:r>
            <a:r>
              <a:rPr lang="it-IT" altLang="it-IT" sz="2800" b="1" dirty="0"/>
              <a:t>Sanità Penitenziaria</a:t>
            </a:r>
            <a:r>
              <a:rPr lang="it-IT" altLang="it-IT" sz="2800" dirty="0"/>
              <a:t>.</a:t>
            </a:r>
          </a:p>
          <a:p>
            <a:pPr algn="just"/>
            <a:endParaRPr lang="it-IT" altLang="it-IT" sz="2000" dirty="0"/>
          </a:p>
          <a:p>
            <a:pPr algn="just"/>
            <a:r>
              <a:rPr lang="en-US" sz="2800" dirty="0"/>
              <a:t>Ha </a:t>
            </a:r>
            <a:r>
              <a:rPr lang="en-US" sz="2800" dirty="0" err="1"/>
              <a:t>stabilito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b="1" dirty="0" err="1"/>
              <a:t>principi</a:t>
            </a:r>
            <a:r>
              <a:rPr lang="en-US" sz="2800" b="1" dirty="0"/>
              <a:t> di </a:t>
            </a:r>
            <a:r>
              <a:rPr lang="en-US" sz="2800" b="1" dirty="0" err="1"/>
              <a:t>riferimento</a:t>
            </a:r>
            <a:r>
              <a:rPr lang="en-US" sz="2800" dirty="0"/>
              <a:t>, </a:t>
            </a:r>
            <a:r>
              <a:rPr lang="en-US" sz="2800" dirty="0" err="1"/>
              <a:t>gli</a:t>
            </a:r>
            <a:r>
              <a:rPr lang="en-US" sz="2800" dirty="0"/>
              <a:t> </a:t>
            </a:r>
            <a:r>
              <a:rPr lang="en-US" sz="2800" b="1" dirty="0" err="1"/>
              <a:t>obiettivi</a:t>
            </a:r>
            <a:r>
              <a:rPr lang="en-US" sz="2800" b="1" dirty="0"/>
              <a:t> di salute</a:t>
            </a:r>
            <a:r>
              <a:rPr lang="en-US" sz="2800" dirty="0"/>
              <a:t> e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b="1" dirty="0" err="1"/>
              <a:t>Livelli</a:t>
            </a:r>
            <a:r>
              <a:rPr lang="en-US" sz="2800" b="1" dirty="0"/>
              <a:t> </a:t>
            </a:r>
            <a:r>
              <a:rPr lang="en-US" sz="2800" b="1" dirty="0" err="1"/>
              <a:t>Essenziali</a:t>
            </a:r>
            <a:r>
              <a:rPr lang="en-US" sz="2800" b="1" dirty="0"/>
              <a:t> di </a:t>
            </a:r>
            <a:r>
              <a:rPr lang="en-US" sz="2800" b="1" dirty="0" err="1"/>
              <a:t>Assistenza</a:t>
            </a:r>
            <a:r>
              <a:rPr lang="en-US" sz="2800" b="1" dirty="0"/>
              <a:t> </a:t>
            </a:r>
            <a:r>
              <a:rPr lang="en-US" sz="2800" dirty="0"/>
              <a:t>da </a:t>
            </a:r>
            <a:r>
              <a:rPr lang="en-US" sz="2800" dirty="0" err="1"/>
              <a:t>conseguire</a:t>
            </a:r>
            <a:r>
              <a:rPr lang="en-US" sz="2800" dirty="0"/>
              <a:t> </a:t>
            </a:r>
            <a:r>
              <a:rPr lang="en-US" sz="2800" b="1" dirty="0"/>
              <a:t> </a:t>
            </a:r>
            <a:r>
              <a:rPr lang="en-US" sz="2800" dirty="0" err="1"/>
              <a:t>attraverso</a:t>
            </a:r>
            <a:r>
              <a:rPr lang="en-US" sz="2800" dirty="0"/>
              <a:t> </a:t>
            </a:r>
            <a:r>
              <a:rPr lang="en-US" sz="2800" dirty="0" err="1"/>
              <a:t>l’azione</a:t>
            </a:r>
            <a:r>
              <a:rPr lang="en-US" sz="2800" dirty="0"/>
              <a:t> </a:t>
            </a:r>
            <a:r>
              <a:rPr lang="en-US" sz="2800" dirty="0" err="1"/>
              <a:t>complementare</a:t>
            </a:r>
            <a:r>
              <a:rPr lang="en-US" sz="2800" dirty="0"/>
              <a:t> e </a:t>
            </a:r>
            <a:r>
              <a:rPr lang="en-US" sz="2800" dirty="0" err="1"/>
              <a:t>coordinata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soggetti</a:t>
            </a:r>
            <a:r>
              <a:rPr lang="en-US" sz="2800" dirty="0"/>
              <a:t> </a:t>
            </a:r>
            <a:r>
              <a:rPr lang="en-US" sz="2800" dirty="0" err="1"/>
              <a:t>che</a:t>
            </a:r>
            <a:r>
              <a:rPr lang="en-US" sz="2800" dirty="0"/>
              <a:t> a </a:t>
            </a:r>
            <a:r>
              <a:rPr lang="en-US" sz="2800" dirty="0" err="1"/>
              <a:t>vario</a:t>
            </a:r>
            <a:r>
              <a:rPr lang="en-US" sz="2800" dirty="0"/>
              <a:t> </a:t>
            </a:r>
            <a:r>
              <a:rPr lang="en-US" sz="2800" dirty="0" err="1"/>
              <a:t>titolo</a:t>
            </a:r>
            <a:r>
              <a:rPr lang="en-US" sz="2800" dirty="0"/>
              <a:t> </a:t>
            </a:r>
            <a:r>
              <a:rPr lang="en-US" sz="2800" dirty="0" err="1"/>
              <a:t>concorrono</a:t>
            </a:r>
            <a:r>
              <a:rPr lang="en-US" sz="2800" dirty="0"/>
              <a:t> </a:t>
            </a:r>
            <a:r>
              <a:rPr lang="en-US" sz="2800" dirty="0" err="1"/>
              <a:t>alla</a:t>
            </a:r>
            <a:r>
              <a:rPr lang="en-US" sz="2800" dirty="0"/>
              <a:t> tutela </a:t>
            </a:r>
            <a:r>
              <a:rPr lang="en-US" sz="2800" dirty="0" err="1"/>
              <a:t>della</a:t>
            </a:r>
            <a:r>
              <a:rPr lang="en-US" sz="2800" dirty="0"/>
              <a:t> salute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detenuti</a:t>
            </a:r>
            <a:r>
              <a:rPr lang="en-US" sz="2800" dirty="0"/>
              <a:t>.</a:t>
            </a:r>
            <a:endParaRPr lang="it-IT" sz="280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2719D1F9-19DF-4D04-8D38-A1B0158B881E}"/>
              </a:ext>
            </a:extLst>
          </p:cNvPr>
          <p:cNvSpPr txBox="1">
            <a:spLocks/>
          </p:cNvSpPr>
          <p:nvPr/>
        </p:nvSpPr>
        <p:spPr>
          <a:xfrm>
            <a:off x="518474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102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1484E2-A6DB-4BB5-969A-6DD875D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692"/>
            <a:ext cx="8229600" cy="980387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3600" b="1" dirty="0">
                <a:solidFill>
                  <a:srgbClr val="008000"/>
                </a:solidFill>
              </a:rPr>
            </a:b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EB4BA7-F31E-40A6-8ABB-8779C1696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sz="2800" dirty="0"/>
              <a:t>Regione Lombardia ha avviato tale percorso nei negli Istituti Penitenziari che insistono sul proprio territorio, definendo, con l’approvazione della </a:t>
            </a:r>
            <a:r>
              <a:rPr lang="it-IT" sz="2800" b="1" dirty="0"/>
              <a:t>DGR n. 4716 del 13/1/2016, </a:t>
            </a:r>
            <a:r>
              <a:rPr lang="it-IT" sz="2800" dirty="0"/>
              <a:t>la </a:t>
            </a:r>
            <a:r>
              <a:rPr lang="it-IT" sz="2800" b="1" dirty="0"/>
              <a:t>Rete Regionale dei Servizi Sanitari Penitenziari</a:t>
            </a:r>
            <a:r>
              <a:rPr lang="it-IT" sz="2800" dirty="0"/>
              <a:t>.</a:t>
            </a:r>
            <a:endParaRPr lang="it-IT" sz="2800" b="1" dirty="0"/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endParaRPr lang="it-IT" sz="2800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458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E9D138-F4FD-40B4-81B5-FED1AD27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688157"/>
            <a:ext cx="8421511" cy="847132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008000"/>
                </a:solidFill>
              </a:rPr>
              <a:t>I Servizi Sanitari Penitenziari in Lombardia</a:t>
            </a:r>
            <a:br>
              <a:rPr lang="it-IT" altLang="it-IT" sz="3200" b="1" dirty="0">
                <a:solidFill>
                  <a:srgbClr val="008000"/>
                </a:solidFill>
              </a:rPr>
            </a:b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178158-2DD9-4C34-B505-6AE05F11C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8179"/>
            <a:ext cx="8229600" cy="3866502"/>
          </a:xfrm>
        </p:spPr>
        <p:txBody>
          <a:bodyPr/>
          <a:lstStyle/>
          <a:p>
            <a:pPr algn="just"/>
            <a:r>
              <a:rPr lang="it-IT" altLang="it-IT" sz="2400" dirty="0"/>
              <a:t>La responsabilità dell’assistenza sanitaria di ogni Istituto Penitenziario è assegnata </a:t>
            </a:r>
            <a:r>
              <a:rPr lang="it-IT" altLang="it-IT" sz="2400" b="1" dirty="0"/>
              <a:t>all’Azienda Socio Sanitaria Territoriale (ASST)</a:t>
            </a:r>
            <a:r>
              <a:rPr lang="it-IT" altLang="it-IT" sz="2400" dirty="0"/>
              <a:t> sul cui territorio insiste l’Istituto.</a:t>
            </a:r>
          </a:p>
          <a:p>
            <a:pPr algn="just"/>
            <a:r>
              <a:rPr lang="it-IT" sz="2400" dirty="0"/>
              <a:t>I </a:t>
            </a:r>
            <a:r>
              <a:rPr lang="it-IT" sz="2400" b="1" dirty="0"/>
              <a:t>punti di erogazione</a:t>
            </a:r>
            <a:r>
              <a:rPr lang="it-IT" sz="2400" dirty="0"/>
              <a:t> delle prestazioni sanitarie sono a tre livelli: </a:t>
            </a:r>
            <a:r>
              <a:rPr lang="it-IT" sz="2400" b="1" dirty="0" err="1"/>
              <a:t>intrapenitenziari</a:t>
            </a:r>
            <a:r>
              <a:rPr lang="it-IT" sz="2400" b="1" dirty="0"/>
              <a:t>, territoriali e ospedalieri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I tre livelli di servizio fanno </a:t>
            </a:r>
            <a:r>
              <a:rPr lang="it-IT" sz="2400" b="1" dirty="0"/>
              <a:t>riferimento alla ASST </a:t>
            </a:r>
            <a:r>
              <a:rPr lang="it-IT" sz="2400" dirty="0"/>
              <a:t>competente, da cui sono coordinati.</a:t>
            </a:r>
          </a:p>
          <a:p>
            <a:pPr algn="just"/>
            <a:r>
              <a:rPr lang="it-IT" sz="2400" dirty="0"/>
              <a:t>Sono </a:t>
            </a:r>
            <a:r>
              <a:rPr lang="it-IT" sz="2400" b="1" dirty="0"/>
              <a:t>differenziati </a:t>
            </a:r>
            <a:r>
              <a:rPr lang="it-IT" sz="2400" dirty="0"/>
              <a:t>in rapporto alla </a:t>
            </a:r>
            <a:r>
              <a:rPr lang="it-IT" sz="2400" b="1" dirty="0"/>
              <a:t>tipologia </a:t>
            </a:r>
            <a:r>
              <a:rPr lang="it-IT" sz="2400" dirty="0"/>
              <a:t>e alla </a:t>
            </a:r>
            <a:r>
              <a:rPr lang="it-IT" sz="2400" b="1" dirty="0"/>
              <a:t>consistenza </a:t>
            </a:r>
            <a:r>
              <a:rPr lang="it-IT" sz="2400" dirty="0"/>
              <a:t>degli Istituti Penitenziari</a:t>
            </a:r>
          </a:p>
          <a:p>
            <a:pPr algn="just"/>
            <a:endParaRPr lang="it-IT" sz="2400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endParaRPr lang="it-IT" altLang="it-IT" sz="2800" dirty="0"/>
          </a:p>
          <a:p>
            <a:endParaRPr lang="it-IT" altLang="it-IT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96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5B40BE-2993-45D9-8702-B8E501DE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3634"/>
            <a:ext cx="8229600" cy="917992"/>
          </a:xfrm>
        </p:spPr>
        <p:txBody>
          <a:bodyPr/>
          <a:lstStyle/>
          <a:p>
            <a:r>
              <a:rPr lang="it-IT" altLang="it-IT" sz="24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400" b="1" dirty="0">
                <a:solidFill>
                  <a:srgbClr val="008000"/>
                </a:solidFill>
              </a:rPr>
            </a:br>
            <a:r>
              <a:rPr lang="it-IT" altLang="it-IT" sz="2400" b="1" dirty="0">
                <a:solidFill>
                  <a:srgbClr val="008000"/>
                </a:solidFill>
              </a:rPr>
              <a:t>Classificazione</a:t>
            </a:r>
            <a:endParaRPr lang="it-IT" sz="2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25FDB7-CEA3-4C4A-A149-7E7A3C9EA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21" y="135162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sz="1600" b="1" dirty="0"/>
              <a:t>Servizio Medico di Base (SMB ) </a:t>
            </a:r>
            <a:endParaRPr lang="it-IT" sz="1600" dirty="0"/>
          </a:p>
          <a:p>
            <a:pPr marL="0" indent="0" algn="just">
              <a:lnSpc>
                <a:spcPts val="1920"/>
              </a:lnSpc>
              <a:buNone/>
            </a:pPr>
            <a:r>
              <a:rPr lang="it-IT" sz="1600" dirty="0"/>
              <a:t>La presenza del personale sanitario è per  </a:t>
            </a:r>
            <a:r>
              <a:rPr lang="it-IT" sz="1600" b="1" dirty="0">
                <a:solidFill>
                  <a:srgbClr val="008000"/>
                </a:solidFill>
              </a:rPr>
              <a:t>fasce orarie.</a:t>
            </a:r>
          </a:p>
          <a:p>
            <a:pPr marL="0" indent="0" algn="just">
              <a:lnSpc>
                <a:spcPts val="1920"/>
              </a:lnSpc>
              <a:buNone/>
            </a:pPr>
            <a:r>
              <a:rPr lang="it-IT" sz="1600" dirty="0"/>
              <a:t>E’  presente  nei seguenti  Istituti: </a:t>
            </a:r>
            <a:r>
              <a:rPr lang="it-IT" sz="1600" b="1" dirty="0">
                <a:solidFill>
                  <a:srgbClr val="008000"/>
                </a:solidFill>
              </a:rPr>
              <a:t>C.R. Brescia “</a:t>
            </a:r>
            <a:r>
              <a:rPr lang="it-IT" sz="1600" b="1" dirty="0" err="1">
                <a:solidFill>
                  <a:srgbClr val="008000"/>
                </a:solidFill>
              </a:rPr>
              <a:t>Verziano</a:t>
            </a:r>
            <a:r>
              <a:rPr lang="it-IT" sz="1600" b="1" dirty="0">
                <a:solidFill>
                  <a:srgbClr val="008000"/>
                </a:solidFill>
              </a:rPr>
              <a:t>”, C.C. Lodi, C.C. Varese, C.C. Lecco, C.C. Mantova, C.C. Sondrio.</a:t>
            </a:r>
          </a:p>
          <a:p>
            <a:pPr marL="0" indent="0" algn="just">
              <a:buNone/>
            </a:pPr>
            <a:r>
              <a:rPr lang="it-IT" sz="1600" b="1" dirty="0"/>
              <a:t>Servizio Medico Multiprofessionale Integrato (SMMI</a:t>
            </a:r>
            <a:r>
              <a:rPr lang="it-IT" sz="1600" b="1" u="sng" dirty="0"/>
              <a:t>) </a:t>
            </a:r>
          </a:p>
          <a:p>
            <a:pPr marL="0" indent="0" algn="just">
              <a:buNone/>
            </a:pPr>
            <a:r>
              <a:rPr lang="it-IT" sz="1600" dirty="0"/>
              <a:t>La presenza del personale sanitario è sulle </a:t>
            </a:r>
            <a:r>
              <a:rPr lang="it-IT" sz="1600" b="1" dirty="0">
                <a:solidFill>
                  <a:srgbClr val="008000"/>
                </a:solidFill>
              </a:rPr>
              <a:t>24 ore.</a:t>
            </a:r>
          </a:p>
          <a:p>
            <a:pPr marL="0" indent="0" algn="just">
              <a:buNone/>
            </a:pPr>
            <a:r>
              <a:rPr lang="it-IT" sz="1600" dirty="0"/>
              <a:t>E’ presente nei seguenti Istituti : </a:t>
            </a:r>
            <a:r>
              <a:rPr lang="it-IT" sz="1600" b="1" dirty="0">
                <a:solidFill>
                  <a:srgbClr val="008000"/>
                </a:solidFill>
              </a:rPr>
              <a:t>C.C. Bergamo, C.C. Brescia,  C.R. Bollate, C.C. Cremona, C.R. Vigevano, C.C. Como, C.C. Voghera.</a:t>
            </a:r>
          </a:p>
          <a:p>
            <a:pPr marL="0" indent="0">
              <a:buNone/>
            </a:pPr>
            <a:r>
              <a:rPr lang="it-IT" sz="1600" b="1" dirty="0"/>
              <a:t>Servizio Medico Multi-professionale integrato con sezione specializzata (SMMPI) </a:t>
            </a:r>
            <a:endParaRPr lang="it-IT" sz="1600" dirty="0"/>
          </a:p>
          <a:p>
            <a:pPr marL="0" indent="0" algn="just">
              <a:buNone/>
            </a:pPr>
            <a:r>
              <a:rPr lang="it-IT" sz="1600" dirty="0"/>
              <a:t>E’ integrato dalla presenza di una S</a:t>
            </a:r>
            <a:r>
              <a:rPr lang="it-IT" sz="1600" b="1" dirty="0">
                <a:solidFill>
                  <a:srgbClr val="008000"/>
                </a:solidFill>
              </a:rPr>
              <a:t>ezione detentiva sanitaria specializzata.</a:t>
            </a:r>
          </a:p>
          <a:p>
            <a:pPr marL="0" indent="0" algn="just">
              <a:buNone/>
            </a:pPr>
            <a:r>
              <a:rPr lang="it-IT" sz="1600" dirty="0"/>
              <a:t>E’ presente nei seguenti Istituti:  </a:t>
            </a:r>
            <a:r>
              <a:rPr lang="it-IT" sz="1600" b="1" dirty="0">
                <a:solidFill>
                  <a:srgbClr val="008000"/>
                </a:solidFill>
              </a:rPr>
              <a:t>C.R.  Milano Opera, C.C. Milano San Vittore, C.C. Monza. C.C. Pavia, C.C. Busto Arsizio.</a:t>
            </a:r>
          </a:p>
          <a:p>
            <a:pPr marL="0" indent="0" algn="just">
              <a:buNone/>
            </a:pPr>
            <a:r>
              <a:rPr lang="it-IT" sz="1600" b="1" dirty="0"/>
              <a:t>Servizio Medico Multiprofessionale Integrato con Sezioni dedicate e specializzate di Assistenza Intensiva – (SAI).</a:t>
            </a:r>
          </a:p>
          <a:p>
            <a:pPr marL="0" indent="0" algn="just">
              <a:buNone/>
            </a:pPr>
            <a:r>
              <a:rPr lang="it-IT" sz="1600" dirty="0"/>
              <a:t>E’ integrato dalla presenza di </a:t>
            </a:r>
            <a:r>
              <a:rPr lang="it-IT" sz="1600" b="1" dirty="0">
                <a:solidFill>
                  <a:srgbClr val="008000"/>
                </a:solidFill>
              </a:rPr>
              <a:t>Sezioni ad Assistenza Intensiva.</a:t>
            </a:r>
          </a:p>
          <a:p>
            <a:pPr marL="0" indent="0" algn="just">
              <a:buNone/>
            </a:pPr>
            <a:r>
              <a:rPr lang="it-IT" sz="1600" dirty="0"/>
              <a:t>E’ presente nei seguenti Istituti: </a:t>
            </a:r>
            <a:r>
              <a:rPr lang="it-IT" sz="1600" b="1" dirty="0">
                <a:solidFill>
                  <a:srgbClr val="008000"/>
                </a:solidFill>
              </a:rPr>
              <a:t>C.R. Milano Opera, C.C. Milano San Vittore.</a:t>
            </a: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008000"/>
              </a:solidFill>
            </a:endParaRPr>
          </a:p>
          <a:p>
            <a:pPr marL="0" indent="0" algn="just">
              <a:buNone/>
            </a:pPr>
            <a:r>
              <a:rPr lang="it-IT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32565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5B40BE-2993-45D9-8702-B8E501DE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3634"/>
            <a:ext cx="8229600" cy="115007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008000"/>
                </a:solidFill>
              </a:rPr>
              <a:t>I Servizi Sanitari Penitenziari in Lombardia </a:t>
            </a:r>
            <a:br>
              <a:rPr lang="it-IT" altLang="it-IT" sz="2800" b="1" dirty="0">
                <a:solidFill>
                  <a:srgbClr val="008000"/>
                </a:solidFill>
              </a:rPr>
            </a:br>
            <a:r>
              <a:rPr lang="it-IT" altLang="it-IT" sz="2800" b="1" dirty="0">
                <a:solidFill>
                  <a:srgbClr val="008000"/>
                </a:solidFill>
              </a:rPr>
              <a:t>Classificazione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25FDB7-CEA3-4C4A-A149-7E7A3C9EA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21" y="135162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600" b="1" dirty="0"/>
              <a:t>Servizio Medico di Base (SMB ) </a:t>
            </a:r>
            <a:endParaRPr lang="it-IT" sz="1600" dirty="0"/>
          </a:p>
          <a:p>
            <a:pPr marL="0" indent="0" algn="just">
              <a:buNone/>
            </a:pPr>
            <a:r>
              <a:rPr lang="it-IT" sz="1400" dirty="0"/>
              <a:t>E’ la </a:t>
            </a:r>
            <a:r>
              <a:rPr lang="it-IT" sz="1400" b="1" dirty="0">
                <a:solidFill>
                  <a:srgbClr val="008000"/>
                </a:solidFill>
              </a:rPr>
              <a:t>tipologia di servizio più semplice</a:t>
            </a:r>
            <a:r>
              <a:rPr lang="it-IT" sz="1400" dirty="0"/>
              <a:t>, attivata nelle strutture penitenziarie con </a:t>
            </a:r>
            <a:r>
              <a:rPr lang="it-IT" sz="1400" b="1" dirty="0">
                <a:solidFill>
                  <a:srgbClr val="008000"/>
                </a:solidFill>
              </a:rPr>
              <a:t>popolazione detenuta riconosciuta in buone condizioni generali di salute</a:t>
            </a:r>
            <a:r>
              <a:rPr lang="it-IT" sz="1400" dirty="0">
                <a:solidFill>
                  <a:srgbClr val="008000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it-IT" sz="1400" dirty="0"/>
              <a:t>Essa offre, in via continuativa e </a:t>
            </a:r>
            <a:r>
              <a:rPr lang="it-IT" sz="1400" b="1" dirty="0">
                <a:solidFill>
                  <a:srgbClr val="008000"/>
                </a:solidFill>
              </a:rPr>
              <a:t>per fasce orarie</a:t>
            </a:r>
            <a:r>
              <a:rPr lang="it-IT" sz="1400" dirty="0"/>
              <a:t>, prestazioni di medicina di base e assistenza infermieristica, nonché ordinariamente prestazioni di medicina specialistica (odontoiatria, cardiologia, psichiatria, malattie infettive), la presa in carico di pazienti con problematiche inerenti alle patologie da dipendenza o altre che presuppongono una presa in carico a lungo termine.</a:t>
            </a:r>
          </a:p>
          <a:p>
            <a:pPr marL="0" indent="0" algn="just">
              <a:buNone/>
            </a:pPr>
            <a:r>
              <a:rPr lang="it-IT" sz="1400" dirty="0"/>
              <a:t>Il servizio svolge attività sanitaria di promozione della salute, diagnosi e cura di patologie o comorbilità di basso impatto assistenziale. </a:t>
            </a:r>
          </a:p>
          <a:p>
            <a:pPr marL="0" indent="0" algn="just">
              <a:buNone/>
            </a:pPr>
            <a:r>
              <a:rPr lang="it-IT" sz="1400" dirty="0"/>
              <a:t>Garantisce inoltre l’esecuzione dei test di screening previsti per l’intera popolazione (pap-test, mammografia e sangue occulto nelle feci).       </a:t>
            </a:r>
          </a:p>
          <a:p>
            <a:pPr marL="0" indent="0" algn="just">
              <a:buNone/>
            </a:pPr>
            <a:r>
              <a:rPr lang="it-IT" sz="1400" dirty="0"/>
              <a:t>Le prestazioni delle altre branche specialistiche sono garantite, all’interno dell’Istituto Penitenziario o presso i Servizi della ASST, secondo le esigenze delle persone detenute e l’organizzazione aziendale.</a:t>
            </a:r>
          </a:p>
          <a:p>
            <a:pPr marL="0" indent="0" algn="just">
              <a:buNone/>
            </a:pPr>
            <a:r>
              <a:rPr lang="it-IT" sz="1400" dirty="0"/>
              <a:t>Il servizio notturno, prefestivo e festivo è “a chiamata” ed è garantito dal servizio di continuità assistenziale del territorio, al bisogno o secondo le modalità previste dalle ASST.</a:t>
            </a:r>
          </a:p>
          <a:p>
            <a:pPr marL="0" indent="0" algn="just">
              <a:buNone/>
            </a:pPr>
            <a:r>
              <a:rPr lang="it-IT" sz="1400" dirty="0"/>
              <a:t>Dispongono della tipologia di servizi SMB i seguenti Istituti: </a:t>
            </a:r>
            <a:r>
              <a:rPr lang="it-IT" sz="1400" b="1" dirty="0">
                <a:solidFill>
                  <a:srgbClr val="008000"/>
                </a:solidFill>
              </a:rPr>
              <a:t>C.R. Brescia “</a:t>
            </a:r>
            <a:r>
              <a:rPr lang="it-IT" sz="1400" b="1" dirty="0" err="1">
                <a:solidFill>
                  <a:srgbClr val="008000"/>
                </a:solidFill>
              </a:rPr>
              <a:t>Verziano</a:t>
            </a:r>
            <a:r>
              <a:rPr lang="it-IT" sz="1400" b="1" dirty="0">
                <a:solidFill>
                  <a:srgbClr val="008000"/>
                </a:solidFill>
              </a:rPr>
              <a:t>”, C.C. Lodi, C.C. Varese, C.C. Lecco, C.C. Mantova, C.C. Sondrio.</a:t>
            </a:r>
          </a:p>
          <a:p>
            <a:pPr marL="0" indent="0" algn="just">
              <a:buNone/>
            </a:pPr>
            <a:r>
              <a:rPr lang="it-IT" sz="1400" dirty="0"/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6585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2866</Words>
  <Application>Microsoft Office PowerPoint</Application>
  <PresentationFormat>Presentazione su schermo (4:3)</PresentationFormat>
  <Paragraphs>238</Paragraphs>
  <Slides>33</Slides>
  <Notes>4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 Dott.ssa Paola Sacchi Dirigente della Struttura Salute Mentale, Dipendenze, Disabilità e Sanità Penitenziaria DG Welfare </vt:lpstr>
      <vt:lpstr>Sanita’ Penitenziaria  </vt:lpstr>
      <vt:lpstr>Il Decreto legislativo 230/1999 </vt:lpstr>
      <vt:lpstr>Decreto legislativo 230/1999 </vt:lpstr>
      <vt:lpstr> IL DPCM 1 aprile 2008</vt:lpstr>
      <vt:lpstr>I Servizi Sanitari Penitenziari in Lombardia  </vt:lpstr>
      <vt:lpstr>I Servizi Sanitari Penitenziari in Lombardia </vt:lpstr>
      <vt:lpstr>I Servizi Sanitari Penitenziari in Lombardia  Classificazione</vt:lpstr>
      <vt:lpstr>I Servizi Sanitari Penitenziari in Lombardia  Classificazione</vt:lpstr>
      <vt:lpstr>I Servizi Sanitari Penitenziari in Lombardia  Classificazione</vt:lpstr>
      <vt:lpstr>I Servizi Sanitari Penitenziari in Lombardia  Classificazione</vt:lpstr>
      <vt:lpstr>I Servizi Sanitari Penitenziari in Lombardia  Classificazione  </vt:lpstr>
      <vt:lpstr>I Servizi Sanitari Penitenziari in Lombardia  </vt:lpstr>
      <vt:lpstr>Presentazione standard di PowerPoint</vt:lpstr>
      <vt:lpstr>Presentazione standard di PowerPoint</vt:lpstr>
      <vt:lpstr>Presentazione standard di PowerPoint</vt:lpstr>
      <vt:lpstr>I Servizi Sanitari Penitenziari in Lombardia  Aree di attenzione</vt:lpstr>
      <vt:lpstr>I Servizi Sanitari Penitenziari in Lombardia  Aree di attenzione</vt:lpstr>
      <vt:lpstr>I Servizi Sanitari Penitenziari in Lombardia  Aree di attenzione</vt:lpstr>
      <vt:lpstr>Presentazione standard di PowerPoint</vt:lpstr>
      <vt:lpstr>I Servizi Sanitari Penitenziari in Lombardia  Aree di attenzione </vt:lpstr>
      <vt:lpstr>I Servizi Sanitari Penitenziari in Lombardia  Aree di attenzione </vt:lpstr>
      <vt:lpstr>I  Servizi Sanitari Penitenziari in Lombardia  Aree di attenzione </vt:lpstr>
      <vt:lpstr>Presentazione standard di PowerPoint</vt:lpstr>
      <vt:lpstr>Le Sostanze </vt:lpstr>
      <vt:lpstr>Quando inizia l’Uso di Sostanze </vt:lpstr>
      <vt:lpstr>Le attività trattamentali </vt:lpstr>
      <vt:lpstr>Attività psicologiche e psicoterapeutiche </vt:lpstr>
      <vt:lpstr>Interventi criminologici </vt:lpstr>
      <vt:lpstr>Attività educative </vt:lpstr>
      <vt:lpstr>Attività culturali </vt:lpstr>
      <vt:lpstr>Attività riabilitative </vt:lpstr>
      <vt:lpstr>Presentazione standard di PowerPoint</vt:lpstr>
    </vt:vector>
  </TitlesOfParts>
  <Company>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G</dc:creator>
  <cp:lastModifiedBy>Paola Sacchi</cp:lastModifiedBy>
  <cp:revision>291</cp:revision>
  <dcterms:created xsi:type="dcterms:W3CDTF">2015-10-29T09:08:29Z</dcterms:created>
  <dcterms:modified xsi:type="dcterms:W3CDTF">2022-07-19T10:13:11Z</dcterms:modified>
</cp:coreProperties>
</file>